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9"/>
  </p:notesMasterIdLst>
  <p:sldIdLst>
    <p:sldId id="256" r:id="rId2"/>
    <p:sldId id="257" r:id="rId3"/>
    <p:sldId id="258" r:id="rId4"/>
    <p:sldId id="259" r:id="rId5"/>
    <p:sldId id="260" r:id="rId6"/>
    <p:sldId id="272" r:id="rId7"/>
    <p:sldId id="261" r:id="rId8"/>
    <p:sldId id="262" r:id="rId9"/>
    <p:sldId id="263" r:id="rId10"/>
    <p:sldId id="267" r:id="rId11"/>
    <p:sldId id="264" r:id="rId12"/>
    <p:sldId id="268" r:id="rId13"/>
    <p:sldId id="265" r:id="rId14"/>
    <p:sldId id="273" r:id="rId15"/>
    <p:sldId id="266" r:id="rId16"/>
    <p:sldId id="269" r:id="rId17"/>
    <p:sldId id="270"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838" autoAdjust="0"/>
    <p:restoredTop sz="94660"/>
  </p:normalViewPr>
  <p:slideViewPr>
    <p:cSldViewPr snapToGrid="0">
      <p:cViewPr>
        <p:scale>
          <a:sx n="76" d="100"/>
          <a:sy n="76" d="100"/>
        </p:scale>
        <p:origin x="-426" y="30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F63E228-6F7B-4698-A61E-4FBA1228068E}" type="datetimeFigureOut">
              <a:rPr lang="en-US" smtClean="0"/>
              <a:t>5/3/2020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3E1605-7A81-4F90-B4F9-68AE26DB8370}" type="slidenum">
              <a:rPr lang="en-US" smtClean="0"/>
              <a:t>‹#›</a:t>
            </a:fld>
            <a:endParaRPr lang="en-US"/>
          </a:p>
        </p:txBody>
      </p:sp>
    </p:spTree>
    <p:extLst>
      <p:ext uri="{BB962C8B-B14F-4D97-AF65-F5344CB8AC3E}">
        <p14:creationId xmlns:p14="http://schemas.microsoft.com/office/powerpoint/2010/main" val="16516434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Times New Roman" panose="02020603050405020304" pitchFamily="18" charset="0"/>
                <a:cs typeface="Times New Roman" panose="02020603050405020304" pitchFamily="18" charset="0"/>
              </a:rPr>
              <a:t>Antibiotic resistance is experienced when a bacteria undergoes transition by adaptations which reduce or alleviate the  efficacy of the antibiotics needed to cure and advert germs, bacterial and fungi infections. Both humans and animals are infected stressing the health sector in looking for the treatment. Therefore, everyone has a vital role to play for the improvement of the proper use of antibiotics. The paper tries to identify what facilitates the antibiotic resistance by investigating factors that necessitate it.</a:t>
            </a:r>
          </a:p>
        </p:txBody>
      </p:sp>
      <p:sp>
        <p:nvSpPr>
          <p:cNvPr id="4" name="Slide Number Placeholder 3"/>
          <p:cNvSpPr>
            <a:spLocks noGrp="1"/>
          </p:cNvSpPr>
          <p:nvPr>
            <p:ph type="sldNum" sz="quarter" idx="5"/>
          </p:nvPr>
        </p:nvSpPr>
        <p:spPr/>
        <p:txBody>
          <a:bodyPr/>
          <a:lstStyle/>
          <a:p>
            <a:fld id="{593E1605-7A81-4F90-B4F9-68AE26DB8370}" type="slidenum">
              <a:rPr lang="en-US" smtClean="0"/>
              <a:t>2</a:t>
            </a:fld>
            <a:endParaRPr lang="en-US"/>
          </a:p>
        </p:txBody>
      </p:sp>
    </p:spTree>
    <p:extLst>
      <p:ext uri="{BB962C8B-B14F-4D97-AF65-F5344CB8AC3E}">
        <p14:creationId xmlns:p14="http://schemas.microsoft.com/office/powerpoint/2010/main" val="19879054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Times New Roman" panose="02020603050405020304" pitchFamily="18" charset="0"/>
                <a:cs typeface="Times New Roman" panose="02020603050405020304" pitchFamily="18" charset="0"/>
              </a:rPr>
              <a:t>The research question is encompassing how utilizing antibiotics contribute to resistance and both null and research hypothesis is provided which will be selected based on the evidence projected by the ANOVA tests.</a:t>
            </a:r>
          </a:p>
        </p:txBody>
      </p:sp>
      <p:sp>
        <p:nvSpPr>
          <p:cNvPr id="4" name="Slide Number Placeholder 3"/>
          <p:cNvSpPr>
            <a:spLocks noGrp="1"/>
          </p:cNvSpPr>
          <p:nvPr>
            <p:ph type="sldNum" sz="quarter" idx="5"/>
          </p:nvPr>
        </p:nvSpPr>
        <p:spPr/>
        <p:txBody>
          <a:bodyPr/>
          <a:lstStyle/>
          <a:p>
            <a:fld id="{593E1605-7A81-4F90-B4F9-68AE26DB8370}" type="slidenum">
              <a:rPr lang="en-US" smtClean="0"/>
              <a:t>3</a:t>
            </a:fld>
            <a:endParaRPr lang="en-US"/>
          </a:p>
        </p:txBody>
      </p:sp>
    </p:spTree>
    <p:extLst>
      <p:ext uri="{BB962C8B-B14F-4D97-AF65-F5344CB8AC3E}">
        <p14:creationId xmlns:p14="http://schemas.microsoft.com/office/powerpoint/2010/main" val="24214465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latin typeface="Times New Roman" panose="02020603050405020304" pitchFamily="18" charset="0"/>
                <a:cs typeface="Times New Roman" panose="02020603050405020304" pitchFamily="18" charset="0"/>
              </a:rPr>
              <a:t>New inventions will be realized by the nurses which are integral in combating antimicrobial resistance and it will also facilitate avenues for antibiotic stewardship and control.</a:t>
            </a:r>
          </a:p>
        </p:txBody>
      </p:sp>
      <p:sp>
        <p:nvSpPr>
          <p:cNvPr id="4" name="Slide Number Placeholder 3"/>
          <p:cNvSpPr>
            <a:spLocks noGrp="1"/>
          </p:cNvSpPr>
          <p:nvPr>
            <p:ph type="sldNum" sz="quarter" idx="5"/>
          </p:nvPr>
        </p:nvSpPr>
        <p:spPr/>
        <p:txBody>
          <a:bodyPr/>
          <a:lstStyle/>
          <a:p>
            <a:fld id="{593E1605-7A81-4F90-B4F9-68AE26DB8370}" type="slidenum">
              <a:rPr lang="en-US" smtClean="0"/>
              <a:t>4</a:t>
            </a:fld>
            <a:endParaRPr lang="en-US"/>
          </a:p>
        </p:txBody>
      </p:sp>
    </p:spTree>
    <p:extLst>
      <p:ext uri="{BB962C8B-B14F-4D97-AF65-F5344CB8AC3E}">
        <p14:creationId xmlns:p14="http://schemas.microsoft.com/office/powerpoint/2010/main" val="29000194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Times New Roman" panose="02020603050405020304" pitchFamily="18" charset="0"/>
                <a:cs typeface="Times New Roman" panose="02020603050405020304" pitchFamily="18" charset="0"/>
              </a:rPr>
              <a:t>Since the first discovery, antibiotics have played a crucial role to revolutionize medicine by providing huge-array of non-medical applications. Antibiotic resistance is defined as the bacteria capability of resisting treatment by similar antimicrobial agents which it was susceptible, and is caused by antibiotics overuse and misuse, and lack of drug development. The bacteria mutates either by exposure of the plasmid encoding a resistance gene or by mutation of the bacterial chromosomes itself.</a:t>
            </a:r>
          </a:p>
        </p:txBody>
      </p:sp>
      <p:sp>
        <p:nvSpPr>
          <p:cNvPr id="4" name="Slide Number Placeholder 3"/>
          <p:cNvSpPr>
            <a:spLocks noGrp="1"/>
          </p:cNvSpPr>
          <p:nvPr>
            <p:ph type="sldNum" sz="quarter" idx="5"/>
          </p:nvPr>
        </p:nvSpPr>
        <p:spPr/>
        <p:txBody>
          <a:bodyPr/>
          <a:lstStyle/>
          <a:p>
            <a:fld id="{593E1605-7A81-4F90-B4F9-68AE26DB8370}" type="slidenum">
              <a:rPr lang="en-US" smtClean="0"/>
              <a:t>5</a:t>
            </a:fld>
            <a:endParaRPr lang="en-US"/>
          </a:p>
        </p:txBody>
      </p:sp>
    </p:spTree>
    <p:extLst>
      <p:ext uri="{BB962C8B-B14F-4D97-AF65-F5344CB8AC3E}">
        <p14:creationId xmlns:p14="http://schemas.microsoft.com/office/powerpoint/2010/main" val="17993273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latin typeface="Times New Roman" panose="02020603050405020304" pitchFamily="18" charset="0"/>
                <a:cs typeface="Times New Roman" panose="02020603050405020304" pitchFamily="18" charset="0"/>
              </a:rPr>
              <a:t>The threats that are now experienced in the health sectors include, effective therapies shortage, preventive measures  and antibiotics are inadequate, and the issue of biofilms challenges. In addition to Candida and Clostridium infections, they are other 16 recognized  antimicrobial-resistant bacterial pathogens. Unfortunately, an estimation 2.8 million of antibiotic-resistant infections and 35000 people die every year in US due to these infections.</a:t>
            </a:r>
          </a:p>
        </p:txBody>
      </p:sp>
      <p:sp>
        <p:nvSpPr>
          <p:cNvPr id="4" name="Slide Number Placeholder 3"/>
          <p:cNvSpPr>
            <a:spLocks noGrp="1"/>
          </p:cNvSpPr>
          <p:nvPr>
            <p:ph type="sldNum" sz="quarter" idx="5"/>
          </p:nvPr>
        </p:nvSpPr>
        <p:spPr/>
        <p:txBody>
          <a:bodyPr/>
          <a:lstStyle/>
          <a:p>
            <a:fld id="{593E1605-7A81-4F90-B4F9-68AE26DB8370}" type="slidenum">
              <a:rPr lang="en-US" smtClean="0"/>
              <a:t>7</a:t>
            </a:fld>
            <a:endParaRPr lang="en-US"/>
          </a:p>
        </p:txBody>
      </p:sp>
    </p:spTree>
    <p:extLst>
      <p:ext uri="{BB962C8B-B14F-4D97-AF65-F5344CB8AC3E}">
        <p14:creationId xmlns:p14="http://schemas.microsoft.com/office/powerpoint/2010/main" val="23693043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Times New Roman" panose="02020603050405020304" pitchFamily="18" charset="0"/>
                <a:cs typeface="Times New Roman" panose="02020603050405020304" pitchFamily="18" charset="0"/>
              </a:rPr>
              <a:t>To combat the crisis, well-coordinated efforts involvement, comprehensive investigations, use of Antibiotic Resistance Breaker (ARBs) and multidisciplinary approaches should be executed to minimize the resistance pace.</a:t>
            </a:r>
          </a:p>
        </p:txBody>
      </p:sp>
      <p:sp>
        <p:nvSpPr>
          <p:cNvPr id="4" name="Slide Number Placeholder 3"/>
          <p:cNvSpPr>
            <a:spLocks noGrp="1"/>
          </p:cNvSpPr>
          <p:nvPr>
            <p:ph type="sldNum" sz="quarter" idx="5"/>
          </p:nvPr>
        </p:nvSpPr>
        <p:spPr/>
        <p:txBody>
          <a:bodyPr/>
          <a:lstStyle/>
          <a:p>
            <a:fld id="{593E1605-7A81-4F90-B4F9-68AE26DB8370}" type="slidenum">
              <a:rPr lang="en-US" smtClean="0"/>
              <a:t>8</a:t>
            </a:fld>
            <a:endParaRPr lang="en-US"/>
          </a:p>
        </p:txBody>
      </p:sp>
    </p:spTree>
    <p:extLst>
      <p:ext uri="{BB962C8B-B14F-4D97-AF65-F5344CB8AC3E}">
        <p14:creationId xmlns:p14="http://schemas.microsoft.com/office/powerpoint/2010/main" val="37565807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Times New Roman" panose="02020603050405020304" pitchFamily="18" charset="0"/>
                <a:cs typeface="Times New Roman" panose="02020603050405020304" pitchFamily="18" charset="0"/>
              </a:rPr>
              <a:t>Antibiotic resistance occurs when there is persistent application of certain medications, or bacteria changes responding to this medicine. Most notably, the bacteria infects either humans or animals making sampling method to be conducted in every dimension. Additionally, the study design will emphasize on the use of Antimicrobial Resistance strategy.</a:t>
            </a:r>
          </a:p>
        </p:txBody>
      </p:sp>
      <p:sp>
        <p:nvSpPr>
          <p:cNvPr id="4" name="Slide Number Placeholder 3"/>
          <p:cNvSpPr>
            <a:spLocks noGrp="1"/>
          </p:cNvSpPr>
          <p:nvPr>
            <p:ph type="sldNum" sz="quarter" idx="5"/>
          </p:nvPr>
        </p:nvSpPr>
        <p:spPr/>
        <p:txBody>
          <a:bodyPr/>
          <a:lstStyle/>
          <a:p>
            <a:fld id="{593E1605-7A81-4F90-B4F9-68AE26DB8370}" type="slidenum">
              <a:rPr lang="en-US" smtClean="0"/>
              <a:t>9</a:t>
            </a:fld>
            <a:endParaRPr lang="en-US"/>
          </a:p>
        </p:txBody>
      </p:sp>
    </p:spTree>
    <p:extLst>
      <p:ext uri="{BB962C8B-B14F-4D97-AF65-F5344CB8AC3E}">
        <p14:creationId xmlns:p14="http://schemas.microsoft.com/office/powerpoint/2010/main" val="28017456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Times New Roman" panose="02020603050405020304" pitchFamily="18" charset="0"/>
                <a:cs typeface="Times New Roman" panose="02020603050405020304" pitchFamily="18" charset="0"/>
              </a:rPr>
              <a:t>A sample population of 13 years and above will be selected, 20 individuals with a population of 150 patients will be selected and isolated from the bacteria. Also, the 48 sample of isolates will be chosen from three individuals and their stool used for the laboratory tests. In order to determine antibiotic resistance then the sampling will be carried out on firms which involves 1500 isolates from 30 firms with 300 fattening pigs.</a:t>
            </a:r>
          </a:p>
        </p:txBody>
      </p:sp>
      <p:sp>
        <p:nvSpPr>
          <p:cNvPr id="4" name="Slide Number Placeholder 3"/>
          <p:cNvSpPr>
            <a:spLocks noGrp="1"/>
          </p:cNvSpPr>
          <p:nvPr>
            <p:ph type="sldNum" sz="quarter" idx="5"/>
          </p:nvPr>
        </p:nvSpPr>
        <p:spPr/>
        <p:txBody>
          <a:bodyPr/>
          <a:lstStyle/>
          <a:p>
            <a:fld id="{593E1605-7A81-4F90-B4F9-68AE26DB8370}" type="slidenum">
              <a:rPr lang="en-US" smtClean="0"/>
              <a:t>10</a:t>
            </a:fld>
            <a:endParaRPr lang="en-US"/>
          </a:p>
        </p:txBody>
      </p:sp>
    </p:spTree>
    <p:extLst>
      <p:ext uri="{BB962C8B-B14F-4D97-AF65-F5344CB8AC3E}">
        <p14:creationId xmlns:p14="http://schemas.microsoft.com/office/powerpoint/2010/main" val="1488831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Times New Roman" panose="02020603050405020304" pitchFamily="18" charset="0"/>
                <a:cs typeface="Times New Roman" panose="02020603050405020304" pitchFamily="18" charset="0"/>
              </a:rPr>
              <a:t>To achieve data consistency and reliability, frequent monitoring observations will be incorporated in regards to the sample being tested as well as test-retesting. Small and manageable sample size makes the measurement tool reliable having a confidence interval of 95%. The application of the reliable data, key parameter alignment, maintenance of neutrality, and use of computerized programs enhance the data collection process in terms of consistency and reliability.</a:t>
            </a:r>
          </a:p>
        </p:txBody>
      </p:sp>
      <p:sp>
        <p:nvSpPr>
          <p:cNvPr id="4" name="Slide Number Placeholder 3"/>
          <p:cNvSpPr>
            <a:spLocks noGrp="1"/>
          </p:cNvSpPr>
          <p:nvPr>
            <p:ph type="sldNum" sz="quarter" idx="5"/>
          </p:nvPr>
        </p:nvSpPr>
        <p:spPr/>
        <p:txBody>
          <a:bodyPr/>
          <a:lstStyle/>
          <a:p>
            <a:fld id="{593E1605-7A81-4F90-B4F9-68AE26DB8370}" type="slidenum">
              <a:rPr lang="en-US" smtClean="0"/>
              <a:t>11</a:t>
            </a:fld>
            <a:endParaRPr lang="en-US"/>
          </a:p>
        </p:txBody>
      </p:sp>
    </p:spTree>
    <p:extLst>
      <p:ext uri="{BB962C8B-B14F-4D97-AF65-F5344CB8AC3E}">
        <p14:creationId xmlns:p14="http://schemas.microsoft.com/office/powerpoint/2010/main" val="22624470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Observation method is used to collect data randomly from the participants and the stool samples will be subjected to lab analysis.</a:t>
            </a:r>
          </a:p>
        </p:txBody>
      </p:sp>
      <p:sp>
        <p:nvSpPr>
          <p:cNvPr id="4" name="Slide Number Placeholder 3"/>
          <p:cNvSpPr>
            <a:spLocks noGrp="1"/>
          </p:cNvSpPr>
          <p:nvPr>
            <p:ph type="sldNum" sz="quarter" idx="5"/>
          </p:nvPr>
        </p:nvSpPr>
        <p:spPr/>
        <p:txBody>
          <a:bodyPr/>
          <a:lstStyle/>
          <a:p>
            <a:fld id="{593E1605-7A81-4F90-B4F9-68AE26DB8370}" type="slidenum">
              <a:rPr lang="en-US" smtClean="0"/>
              <a:t>12</a:t>
            </a:fld>
            <a:endParaRPr lang="en-US"/>
          </a:p>
        </p:txBody>
      </p:sp>
    </p:spTree>
    <p:extLst>
      <p:ext uri="{BB962C8B-B14F-4D97-AF65-F5344CB8AC3E}">
        <p14:creationId xmlns:p14="http://schemas.microsoft.com/office/powerpoint/2010/main" val="37266037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Both sample forming or not forming colonies will be recorded and observed and the variables will be identified. ANOVA test is used to establish the extent of relationship between the frequent antibiotics administration and the resistance from the bacteria. In the case where the confidence level is 95% and above or the level of significance level is 0.05 and above, accept the null hypothesis and reject the research hypothesis and vise versa.</a:t>
            </a:r>
          </a:p>
        </p:txBody>
      </p:sp>
      <p:sp>
        <p:nvSpPr>
          <p:cNvPr id="4" name="Slide Number Placeholder 3"/>
          <p:cNvSpPr>
            <a:spLocks noGrp="1"/>
          </p:cNvSpPr>
          <p:nvPr>
            <p:ph type="sldNum" sz="quarter" idx="5"/>
          </p:nvPr>
        </p:nvSpPr>
        <p:spPr/>
        <p:txBody>
          <a:bodyPr/>
          <a:lstStyle/>
          <a:p>
            <a:fld id="{593E1605-7A81-4F90-B4F9-68AE26DB8370}" type="slidenum">
              <a:rPr lang="en-US" smtClean="0"/>
              <a:t>13</a:t>
            </a:fld>
            <a:endParaRPr lang="en-US"/>
          </a:p>
        </p:txBody>
      </p:sp>
    </p:spTree>
    <p:extLst>
      <p:ext uri="{BB962C8B-B14F-4D97-AF65-F5344CB8AC3E}">
        <p14:creationId xmlns:p14="http://schemas.microsoft.com/office/powerpoint/2010/main" val="21314699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The project considered ethics by observing gender equality, free of charge participation,  ensuring no alteration of the research selection and laboratory investigation procedure and strong adherence of the research ethics principles.</a:t>
            </a:r>
          </a:p>
        </p:txBody>
      </p:sp>
      <p:sp>
        <p:nvSpPr>
          <p:cNvPr id="4" name="Slide Number Placeholder 3"/>
          <p:cNvSpPr>
            <a:spLocks noGrp="1"/>
          </p:cNvSpPr>
          <p:nvPr>
            <p:ph type="sldNum" sz="quarter" idx="5"/>
          </p:nvPr>
        </p:nvSpPr>
        <p:spPr/>
        <p:txBody>
          <a:bodyPr/>
          <a:lstStyle/>
          <a:p>
            <a:fld id="{593E1605-7A81-4F90-B4F9-68AE26DB8370}" type="slidenum">
              <a:rPr lang="en-US" smtClean="0"/>
              <a:t>15</a:t>
            </a:fld>
            <a:endParaRPr lang="en-US"/>
          </a:p>
        </p:txBody>
      </p:sp>
    </p:spTree>
    <p:extLst>
      <p:ext uri="{BB962C8B-B14F-4D97-AF65-F5344CB8AC3E}">
        <p14:creationId xmlns:p14="http://schemas.microsoft.com/office/powerpoint/2010/main" val="39370765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Antibiotic resistance is becoming an emerging concern in the health sectors reciprocated by its threats in terms of current effective therapies shortage, inadequate successful preventive measures and nimble antibiotics available to combat the spread and treat infections. As a result, there is need for a robust research emphasizing on the best mechanisms of managing the crisis that are rooted in antibiotic resistance.</a:t>
            </a:r>
          </a:p>
        </p:txBody>
      </p:sp>
      <p:sp>
        <p:nvSpPr>
          <p:cNvPr id="4" name="Slide Number Placeholder 3"/>
          <p:cNvSpPr>
            <a:spLocks noGrp="1"/>
          </p:cNvSpPr>
          <p:nvPr>
            <p:ph type="sldNum" sz="quarter" idx="5"/>
          </p:nvPr>
        </p:nvSpPr>
        <p:spPr/>
        <p:txBody>
          <a:bodyPr/>
          <a:lstStyle/>
          <a:p>
            <a:fld id="{593E1605-7A81-4F90-B4F9-68AE26DB8370}" type="slidenum">
              <a:rPr lang="en-US" smtClean="0"/>
              <a:t>16</a:t>
            </a:fld>
            <a:endParaRPr lang="en-US"/>
          </a:p>
        </p:txBody>
      </p:sp>
    </p:spTree>
    <p:extLst>
      <p:ext uri="{BB962C8B-B14F-4D97-AF65-F5344CB8AC3E}">
        <p14:creationId xmlns:p14="http://schemas.microsoft.com/office/powerpoint/2010/main" val="3993039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509872" y="0"/>
            <a:ext cx="13243109"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6081656" y="-21511"/>
            <a:ext cx="4905488"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6198795" y="-21511"/>
            <a:ext cx="46736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6311154" y="2708476"/>
            <a:ext cx="4417807"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6311154" y="4421081"/>
            <a:ext cx="4413071"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6318325" y="1516829"/>
            <a:ext cx="2844800" cy="750981"/>
          </a:xfrm>
        </p:spPr>
        <p:txBody>
          <a:bodyPr anchor="b"/>
          <a:lstStyle>
            <a:lvl1pPr algn="l">
              <a:defRPr sz="2400"/>
            </a:lvl1pPr>
          </a:lstStyle>
          <a:p>
            <a:fld id="{AB0DB98F-3AB1-44D0-9D12-779854B7F593}" type="datetimeFigureOut">
              <a:rPr lang="en-US" smtClean="0"/>
              <a:t>5/3/2020</a:t>
            </a:fld>
            <a:endParaRPr lang="en-US"/>
          </a:p>
        </p:txBody>
      </p:sp>
      <p:sp>
        <p:nvSpPr>
          <p:cNvPr id="50" name="Rectangle 49"/>
          <p:cNvSpPr/>
          <p:nvPr/>
        </p:nvSpPr>
        <p:spPr>
          <a:xfrm>
            <a:off x="6201185" y="6088284"/>
            <a:ext cx="46736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7071360" y="5719967"/>
            <a:ext cx="3775456" cy="365125"/>
          </a:xfrm>
        </p:spPr>
        <p:txBody>
          <a:bodyPr>
            <a:normAutofit/>
          </a:bodyPr>
          <a:lstStyle>
            <a:lvl1pPr>
              <a:defRPr>
                <a:solidFill>
                  <a:schemeClr val="accent1"/>
                </a:solidFill>
              </a:defRPr>
            </a:lvl1pPr>
          </a:lstStyle>
          <a:p>
            <a:endParaRPr lang="en-US"/>
          </a:p>
        </p:txBody>
      </p:sp>
      <p:sp>
        <p:nvSpPr>
          <p:cNvPr id="6" name="Slide Number Placeholder 5"/>
          <p:cNvSpPr>
            <a:spLocks noGrp="1"/>
          </p:cNvSpPr>
          <p:nvPr>
            <p:ph type="sldNum" sz="quarter" idx="12"/>
          </p:nvPr>
        </p:nvSpPr>
        <p:spPr>
          <a:xfrm>
            <a:off x="6198795" y="5719967"/>
            <a:ext cx="858221" cy="365125"/>
          </a:xfrm>
        </p:spPr>
        <p:txBody>
          <a:bodyPr/>
          <a:lstStyle>
            <a:lvl1pPr>
              <a:defRPr>
                <a:solidFill>
                  <a:schemeClr val="accent1"/>
                </a:solidFill>
              </a:defRPr>
            </a:lvl1pPr>
          </a:lstStyle>
          <a:p>
            <a:fld id="{1A5E006A-D8F8-4B8F-8B86-9FCC514A822F}" type="slidenum">
              <a:rPr lang="en-US" smtClean="0"/>
              <a:t>‹#›</a:t>
            </a:fld>
            <a:endParaRPr lang="en-US"/>
          </a:p>
        </p:txBody>
      </p:sp>
      <p:sp>
        <p:nvSpPr>
          <p:cNvPr id="89" name="Rectangle 88"/>
          <p:cNvSpPr/>
          <p:nvPr/>
        </p:nvSpPr>
        <p:spPr>
          <a:xfrm>
            <a:off x="6201185" y="6088284"/>
            <a:ext cx="46736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B0DB98F-3AB1-44D0-9D12-779854B7F593}" type="datetimeFigureOut">
              <a:rPr lang="en-US" smtClean="0"/>
              <a:t>5/3/2020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5E006A-D8F8-4B8F-8B86-9FCC514A822F}"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78194" y="2900830"/>
            <a:ext cx="8849957"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678194" y="4267201"/>
            <a:ext cx="8849956"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B0DB98F-3AB1-44D0-9D12-779854B7F593}" type="datetimeFigureOut">
              <a:rPr lang="en-US" smtClean="0"/>
              <a:t>5/3/2020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5E006A-D8F8-4B8F-8B86-9FCC514A822F}"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AB0DB98F-3AB1-44D0-9D12-779854B7F593}" type="datetimeFigureOut">
              <a:rPr lang="en-US" smtClean="0"/>
              <a:t>5/3/2020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5E006A-D8F8-4B8F-8B86-9FCC514A822F}" type="slidenum">
              <a:rPr lang="en-US" smtClean="0"/>
              <a:t>‹#›</a:t>
            </a:fld>
            <a:endParaRPr lang="en-US"/>
          </a:p>
        </p:txBody>
      </p:sp>
      <p:sp>
        <p:nvSpPr>
          <p:cNvPr id="9" name="Content Placeholder 8"/>
          <p:cNvSpPr>
            <a:spLocks noGrp="1"/>
          </p:cNvSpPr>
          <p:nvPr>
            <p:ph sz="quarter" idx="13"/>
          </p:nvPr>
        </p:nvSpPr>
        <p:spPr>
          <a:xfrm>
            <a:off x="1389888" y="2313432"/>
            <a:ext cx="4559808"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6193536" y="2313431"/>
            <a:ext cx="4559808"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882815" y="2316009"/>
            <a:ext cx="407619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388961" y="2974695"/>
            <a:ext cx="4559808"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682450" y="2316010"/>
            <a:ext cx="4074289"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536" y="2974695"/>
            <a:ext cx="4559808"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B0DB98F-3AB1-44D0-9D12-779854B7F593}" type="datetimeFigureOut">
              <a:rPr lang="en-US" smtClean="0"/>
              <a:t>5/3/2020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A5E006A-D8F8-4B8F-8B86-9FCC514A822F}"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B0DB98F-3AB1-44D0-9D12-779854B7F593}" type="datetimeFigureOut">
              <a:rPr lang="en-US" smtClean="0"/>
              <a:t>5/3/2020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A5E006A-D8F8-4B8F-8B86-9FCC514A822F}"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0DB98F-3AB1-44D0-9D12-779854B7F593}" type="datetimeFigureOut">
              <a:rPr lang="en-US" smtClean="0"/>
              <a:t>5/3/2020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A5E006A-D8F8-4B8F-8B86-9FCC514A822F}"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509872" y="0"/>
            <a:ext cx="13243109"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6081656" y="-21511"/>
            <a:ext cx="4905488"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6198795" y="-21510"/>
            <a:ext cx="46736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AB0DB98F-3AB1-44D0-9D12-779854B7F593}" type="datetimeFigureOut">
              <a:rPr lang="en-US" smtClean="0"/>
              <a:t>5/3/2020</a:t>
            </a:fld>
            <a:endParaRPr lang="en-US"/>
          </a:p>
        </p:txBody>
      </p:sp>
      <p:sp>
        <p:nvSpPr>
          <p:cNvPr id="7" name="Slide Number Placeholder 6"/>
          <p:cNvSpPr>
            <a:spLocks noGrp="1"/>
          </p:cNvSpPr>
          <p:nvPr>
            <p:ph type="sldNum" sz="quarter" idx="12"/>
          </p:nvPr>
        </p:nvSpPr>
        <p:spPr/>
        <p:txBody>
          <a:bodyPr/>
          <a:lstStyle/>
          <a:p>
            <a:fld id="{1A5E006A-D8F8-4B8F-8B86-9FCC514A822F}" type="slidenum">
              <a:rPr lang="en-US" smtClean="0"/>
              <a:t>‹#›</a:t>
            </a:fld>
            <a:endParaRPr lang="en-US"/>
          </a:p>
        </p:txBody>
      </p:sp>
      <p:sp>
        <p:nvSpPr>
          <p:cNvPr id="58" name="Rectangle 57"/>
          <p:cNvSpPr/>
          <p:nvPr/>
        </p:nvSpPr>
        <p:spPr>
          <a:xfrm>
            <a:off x="1207429" y="601884"/>
            <a:ext cx="4749676"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527859" y="856527"/>
            <a:ext cx="4120587"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6201185" y="6088284"/>
            <a:ext cx="46736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6188597" y="5724836"/>
            <a:ext cx="4658219" cy="365125"/>
          </a:xfrm>
        </p:spPr>
        <p:txBody>
          <a:bodyPr>
            <a:normAutofit/>
          </a:bodyPr>
          <a:lstStyle/>
          <a:p>
            <a:endParaRPr lang="en-US"/>
          </a:p>
        </p:txBody>
      </p:sp>
      <p:sp>
        <p:nvSpPr>
          <p:cNvPr id="2" name="Title 1"/>
          <p:cNvSpPr>
            <a:spLocks noGrp="1"/>
          </p:cNvSpPr>
          <p:nvPr>
            <p:ph type="title"/>
          </p:nvPr>
        </p:nvSpPr>
        <p:spPr>
          <a:xfrm>
            <a:off x="6319777" y="2657435"/>
            <a:ext cx="4406096"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6315456" y="4136994"/>
            <a:ext cx="4398379"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509872" y="0"/>
            <a:ext cx="13243109"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6081656" y="-21511"/>
            <a:ext cx="4905488"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6198795" y="-21510"/>
            <a:ext cx="46736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1207429" y="601884"/>
            <a:ext cx="4749676"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6201185" y="6088284"/>
            <a:ext cx="46736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12565" y="2660904"/>
            <a:ext cx="4401312"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340278" y="693795"/>
            <a:ext cx="4479497"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312841" y="4133089"/>
            <a:ext cx="4400764"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0DB98F-3AB1-44D0-9D12-779854B7F593}" type="datetimeFigureOut">
              <a:rPr lang="en-US" smtClean="0"/>
              <a:t>5/3/2020</a:t>
            </a:fld>
            <a:endParaRPr lang="en-US"/>
          </a:p>
        </p:txBody>
      </p:sp>
      <p:sp>
        <p:nvSpPr>
          <p:cNvPr id="6" name="Footer Placeholder 5"/>
          <p:cNvSpPr>
            <a:spLocks noGrp="1"/>
          </p:cNvSpPr>
          <p:nvPr>
            <p:ph type="ftr" sz="quarter" idx="11"/>
          </p:nvPr>
        </p:nvSpPr>
        <p:spPr>
          <a:xfrm>
            <a:off x="6188597" y="5724836"/>
            <a:ext cx="4658219" cy="365125"/>
          </a:xfrm>
        </p:spPr>
        <p:txBody>
          <a:bodyPr>
            <a:normAutofit/>
          </a:bodyPr>
          <a:lstStyle/>
          <a:p>
            <a:endParaRPr lang="en-US"/>
          </a:p>
        </p:txBody>
      </p:sp>
      <p:sp>
        <p:nvSpPr>
          <p:cNvPr id="7" name="Slide Number Placeholder 6"/>
          <p:cNvSpPr>
            <a:spLocks noGrp="1"/>
          </p:cNvSpPr>
          <p:nvPr>
            <p:ph type="sldNum" sz="quarter" idx="12"/>
          </p:nvPr>
        </p:nvSpPr>
        <p:spPr/>
        <p:txBody>
          <a:bodyPr/>
          <a:lstStyle/>
          <a:p>
            <a:fld id="{1A5E006A-D8F8-4B8F-8B86-9FCC514A822F}"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0DB98F-3AB1-44D0-9D12-779854B7F593}" type="datetimeFigureOut">
              <a:rPr lang="en-US" smtClean="0"/>
              <a:t>5/3/2020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5E006A-D8F8-4B8F-8B86-9FCC514A822F}"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1" y="1030147"/>
            <a:ext cx="1979271"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404395" y="1030147"/>
            <a:ext cx="7231605"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0DB98F-3AB1-44D0-9D12-779854B7F593}" type="datetimeFigureOut">
              <a:rPr lang="en-US" smtClean="0"/>
              <a:t>5/3/2020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5E006A-D8F8-4B8F-8B86-9FCC514A822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406400" y="0"/>
            <a:ext cx="13243109"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609600" y="333488"/>
            <a:ext cx="109728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6081656" y="-21511"/>
            <a:ext cx="4905488"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6198795" y="-21510"/>
            <a:ext cx="46736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391320" y="1027664"/>
            <a:ext cx="9366325"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391323" y="2323652"/>
            <a:ext cx="9036423"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996517" y="224493"/>
            <a:ext cx="2844800" cy="365125"/>
          </a:xfrm>
          <a:prstGeom prst="rect">
            <a:avLst/>
          </a:prstGeom>
        </p:spPr>
        <p:txBody>
          <a:bodyPr vert="horz" lIns="91440" tIns="45720" rIns="91440" bIns="45720" rtlCol="0" anchor="ctr"/>
          <a:lstStyle>
            <a:lvl1pPr algn="r">
              <a:defRPr sz="1200">
                <a:solidFill>
                  <a:srgbClr val="FEFEFE"/>
                </a:solidFill>
              </a:defRPr>
            </a:lvl1pPr>
          </a:lstStyle>
          <a:p>
            <a:fld id="{AB0DB98F-3AB1-44D0-9D12-779854B7F593}" type="datetimeFigureOut">
              <a:rPr lang="en-US" smtClean="0"/>
              <a:t>5/3/2020</a:t>
            </a:fld>
            <a:endParaRPr lang="en-US"/>
          </a:p>
        </p:txBody>
      </p:sp>
      <p:sp>
        <p:nvSpPr>
          <p:cNvPr id="5" name="Footer Placeholder 4"/>
          <p:cNvSpPr>
            <a:spLocks noGrp="1"/>
          </p:cNvSpPr>
          <p:nvPr>
            <p:ph type="ftr" sz="quarter" idx="3"/>
          </p:nvPr>
        </p:nvSpPr>
        <p:spPr>
          <a:xfrm>
            <a:off x="6188597" y="5852161"/>
            <a:ext cx="4669536" cy="365125"/>
          </a:xfrm>
          <a:prstGeom prst="rect">
            <a:avLst/>
          </a:prstGeom>
        </p:spPr>
        <p:txBody>
          <a:bodyPr vert="horz" lIns="91440" tIns="45720" rIns="91440" bIns="45720" rtlCol="0" anchor="ctr"/>
          <a:lstStyle>
            <a:lvl1pPr algn="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6198795" y="224492"/>
            <a:ext cx="1776208" cy="365125"/>
          </a:xfrm>
          <a:prstGeom prst="rect">
            <a:avLst/>
          </a:prstGeom>
        </p:spPr>
        <p:txBody>
          <a:bodyPr vert="horz" lIns="91440" tIns="45720" rIns="91440" bIns="45720" rtlCol="0" anchor="ctr"/>
          <a:lstStyle>
            <a:lvl1pPr algn="l">
              <a:defRPr sz="1200">
                <a:solidFill>
                  <a:srgbClr val="FEFEFE"/>
                </a:solidFill>
              </a:defRPr>
            </a:lvl1pPr>
          </a:lstStyle>
          <a:p>
            <a:fld id="{1A5E006A-D8F8-4B8F-8B86-9FCC514A822F}"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s://www.cdc.gov/drugresistance/biggest-threats.html"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4CCCA0D-A046-4263-A2F4-47CB65FD8418}"/>
              </a:ext>
            </a:extLst>
          </p:cNvPr>
          <p:cNvSpPr>
            <a:spLocks noGrp="1"/>
          </p:cNvSpPr>
          <p:nvPr>
            <p:ph type="ctrTitle"/>
          </p:nvPr>
        </p:nvSpPr>
        <p:spPr>
          <a:xfrm>
            <a:off x="6311154" y="2530258"/>
            <a:ext cx="4417807" cy="3118980"/>
          </a:xfrm>
        </p:spPr>
        <p:txBody>
          <a:bodyPr>
            <a:normAutofit/>
          </a:bodyPr>
          <a:lstStyle/>
          <a:p>
            <a:pPr>
              <a:lnSpc>
                <a:spcPct val="200000"/>
              </a:lnSpc>
            </a:pPr>
            <a:r>
              <a:rPr lang="en-US" sz="1800" dirty="0">
                <a:latin typeface="Times New Roman" panose="02020603050405020304" pitchFamily="18" charset="0"/>
                <a:cs typeface="Times New Roman" panose="02020603050405020304" pitchFamily="18" charset="0"/>
              </a:rPr>
              <a:t>Research Proposal </a:t>
            </a:r>
            <a:r>
              <a:rPr lang="en-US" sz="1800" dirty="0" smtClean="0">
                <a:latin typeface="Times New Roman" panose="02020603050405020304" pitchFamily="18" charset="0"/>
                <a:cs typeface="Times New Roman" panose="02020603050405020304" pitchFamily="18" charset="0"/>
              </a:rPr>
              <a:t>Project</a:t>
            </a:r>
            <a:br>
              <a:rPr lang="en-US" sz="1800" dirty="0" smtClean="0">
                <a:latin typeface="Times New Roman" panose="02020603050405020304" pitchFamily="18" charset="0"/>
                <a:cs typeface="Times New Roman" panose="02020603050405020304" pitchFamily="18" charset="0"/>
              </a:rPr>
            </a:br>
            <a:r>
              <a:rPr lang="en-US" sz="1800" dirty="0" smtClean="0">
                <a:latin typeface="Times New Roman" panose="02020603050405020304" pitchFamily="18" charset="0"/>
                <a:cs typeface="Times New Roman" panose="02020603050405020304" pitchFamily="18" charset="0"/>
              </a:rPr>
              <a:t>Name </a:t>
            </a:r>
            <a:br>
              <a:rPr lang="en-US" sz="1800" dirty="0" smtClean="0">
                <a:latin typeface="Times New Roman" panose="02020603050405020304" pitchFamily="18" charset="0"/>
                <a:cs typeface="Times New Roman" panose="02020603050405020304" pitchFamily="18" charset="0"/>
              </a:rPr>
            </a:br>
            <a:r>
              <a:rPr lang="en-US" sz="1800" dirty="0" smtClean="0">
                <a:latin typeface="Times New Roman" panose="02020603050405020304" pitchFamily="18" charset="0"/>
                <a:cs typeface="Times New Roman" panose="02020603050405020304" pitchFamily="18" charset="0"/>
              </a:rPr>
              <a:t/>
            </a:r>
            <a:br>
              <a:rPr lang="en-US" sz="1800" dirty="0" smtClean="0">
                <a:latin typeface="Times New Roman" panose="02020603050405020304" pitchFamily="18" charset="0"/>
                <a:cs typeface="Times New Roman" panose="02020603050405020304" pitchFamily="18" charset="0"/>
              </a:rPr>
            </a:br>
            <a:r>
              <a:rPr lang="en-US" sz="1800" dirty="0" smtClean="0">
                <a:latin typeface="Times New Roman" panose="02020603050405020304" pitchFamily="18" charset="0"/>
                <a:cs typeface="Times New Roman" panose="02020603050405020304" pitchFamily="18" charset="0"/>
              </a:rPr>
              <a:t>Date </a:t>
            </a:r>
            <a:endParaRPr lang="en-US" sz="1800"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xmlns="" id="{7AB4210B-8350-49FF-9180-DA60DAB5EB9A}"/>
              </a:ext>
            </a:extLst>
          </p:cNvPr>
          <p:cNvSpPr>
            <a:spLocks noGrp="1"/>
          </p:cNvSpPr>
          <p:nvPr>
            <p:ph type="subTitle" idx="1"/>
          </p:nvPr>
        </p:nvSpPr>
        <p:spPr/>
        <p:txBody>
          <a:bodyPr>
            <a:normAutofit/>
          </a:bodyPr>
          <a:lstStyle/>
          <a:p>
            <a:r>
              <a:rPr lang="en-US" sz="1400" dirty="0" smtClean="0">
                <a:latin typeface="Times New Roman" panose="02020603050405020304" pitchFamily="18" charset="0"/>
                <a:cs typeface="Times New Roman" panose="02020603050405020304" pitchFamily="18" charset="0"/>
              </a:rPr>
              <a:t>Course tittle </a:t>
            </a:r>
            <a:endParaRPr lang="en-US"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543731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38DE075-ECFA-4C8B-8E56-684C8012963B}"/>
              </a:ext>
            </a:extLst>
          </p:cNvPr>
          <p:cNvSpPr>
            <a:spLocks noGrp="1"/>
          </p:cNvSpPr>
          <p:nvPr>
            <p:ph type="title"/>
          </p:nvPr>
        </p:nvSpPr>
        <p:spPr/>
        <p:txBody>
          <a:bodyPr>
            <a:normAutofit/>
          </a:bodyPr>
          <a:lstStyle/>
          <a:p>
            <a:pPr algn="ctr">
              <a:lnSpc>
                <a:spcPct val="200000"/>
              </a:lnSpc>
            </a:pPr>
            <a:r>
              <a:rPr lang="en-US" sz="1800" b="1" dirty="0">
                <a:latin typeface="Times New Roman" panose="02020603050405020304" pitchFamily="18" charset="0"/>
                <a:cs typeface="Times New Roman" panose="02020603050405020304" pitchFamily="18" charset="0"/>
              </a:rPr>
              <a:t>Introduction</a:t>
            </a:r>
          </a:p>
        </p:txBody>
      </p:sp>
      <p:sp>
        <p:nvSpPr>
          <p:cNvPr id="3" name="Content Placeholder 2">
            <a:extLst>
              <a:ext uri="{FF2B5EF4-FFF2-40B4-BE49-F238E27FC236}">
                <a16:creationId xmlns:a16="http://schemas.microsoft.com/office/drawing/2014/main" xmlns="" id="{A302F2C8-28A2-4D8E-AE60-A16660E51FF0}"/>
              </a:ext>
            </a:extLst>
          </p:cNvPr>
          <p:cNvSpPr>
            <a:spLocks noGrp="1"/>
          </p:cNvSpPr>
          <p:nvPr>
            <p:ph idx="1"/>
          </p:nvPr>
        </p:nvSpPr>
        <p:spPr>
          <a:xfrm>
            <a:off x="838200" y="1690688"/>
            <a:ext cx="10515600" cy="4351338"/>
          </a:xfrm>
        </p:spPr>
        <p:txBody>
          <a:bodyPr>
            <a:noAutofit/>
          </a:bodyPr>
          <a:lstStyle/>
          <a:p>
            <a:pPr>
              <a:lnSpc>
                <a:spcPct val="200000"/>
              </a:lnSpc>
              <a:buFont typeface="Wingdings" pitchFamily="2" charset="2"/>
              <a:buChar char="Ø"/>
            </a:pPr>
            <a:r>
              <a:rPr lang="en-US" sz="1800" dirty="0">
                <a:latin typeface="Times New Roman" panose="02020603050405020304" pitchFamily="18" charset="0"/>
                <a:cs typeface="Times New Roman" panose="02020603050405020304" pitchFamily="18" charset="0"/>
              </a:rPr>
              <a:t>Antibiotic resistance results when a bacteria undergoes changes through adaptations reducing or alleviating the efficacy </a:t>
            </a:r>
            <a:r>
              <a:rPr lang="en-US" sz="1800" dirty="0" smtClean="0">
                <a:latin typeface="Times New Roman" panose="02020603050405020304" pitchFamily="18" charset="0"/>
                <a:cs typeface="Times New Roman" panose="02020603050405020304" pitchFamily="18" charset="0"/>
              </a:rPr>
              <a:t>of;</a:t>
            </a:r>
          </a:p>
          <a:p>
            <a:pPr>
              <a:lnSpc>
                <a:spcPct val="200000"/>
              </a:lnSpc>
              <a:buFont typeface="Wingdings" pitchFamily="2" charset="2"/>
              <a:buChar char="v"/>
            </a:pPr>
            <a:r>
              <a:rPr lang="en-US" sz="1800" dirty="0" smtClean="0">
                <a:latin typeface="Times New Roman" panose="02020603050405020304" pitchFamily="18" charset="0"/>
                <a:cs typeface="Times New Roman" panose="02020603050405020304" pitchFamily="18" charset="0"/>
              </a:rPr>
              <a:t>Antibiotics </a:t>
            </a:r>
            <a:r>
              <a:rPr lang="en-US" sz="1800" dirty="0">
                <a:latin typeface="Times New Roman" panose="02020603050405020304" pitchFamily="18" charset="0"/>
                <a:cs typeface="Times New Roman" panose="02020603050405020304" pitchFamily="18" charset="0"/>
              </a:rPr>
              <a:t>intended to cure and advert infections such as germs, bacterial and fungi are not killed (Andersson et. al., 2020).</a:t>
            </a:r>
          </a:p>
          <a:p>
            <a:pPr>
              <a:lnSpc>
                <a:spcPct val="200000"/>
              </a:lnSpc>
              <a:buFont typeface="Wingdings" pitchFamily="2" charset="2"/>
              <a:buChar char="Ø"/>
            </a:pPr>
            <a:r>
              <a:rPr lang="en-US" sz="1800" dirty="0">
                <a:latin typeface="Times New Roman" panose="02020603050405020304" pitchFamily="18" charset="0"/>
                <a:cs typeface="Times New Roman" panose="02020603050405020304" pitchFamily="18" charset="0"/>
              </a:rPr>
              <a:t>As a result, the bacteria causes infections to humans and animals that are difficult to </a:t>
            </a:r>
            <a:r>
              <a:rPr lang="en-US" sz="1800" dirty="0" smtClean="0">
                <a:latin typeface="Times New Roman" panose="02020603050405020304" pitchFamily="18" charset="0"/>
                <a:cs typeface="Times New Roman" panose="02020603050405020304" pitchFamily="18" charset="0"/>
              </a:rPr>
              <a:t>treat.</a:t>
            </a:r>
          </a:p>
          <a:p>
            <a:pPr>
              <a:lnSpc>
                <a:spcPct val="200000"/>
              </a:lnSpc>
              <a:buFont typeface="Wingdings" pitchFamily="2" charset="2"/>
              <a:buChar char="Ø"/>
            </a:pPr>
            <a:r>
              <a:rPr lang="en-US" sz="1800" dirty="0" smtClean="0">
                <a:latin typeface="Times New Roman" panose="02020603050405020304" pitchFamily="18" charset="0"/>
                <a:cs typeface="Times New Roman" panose="02020603050405020304" pitchFamily="18" charset="0"/>
              </a:rPr>
              <a:t>The </a:t>
            </a:r>
            <a:r>
              <a:rPr lang="en-US" sz="1800" dirty="0">
                <a:latin typeface="Times New Roman" panose="02020603050405020304" pitchFamily="18" charset="0"/>
                <a:cs typeface="Times New Roman" panose="02020603050405020304" pitchFamily="18" charset="0"/>
              </a:rPr>
              <a:t>paper seeks to demystify what contributes to antibiotic resistance by examining factors that necessitate </a:t>
            </a:r>
            <a:r>
              <a:rPr lang="en-US" sz="1800" dirty="0" smtClean="0">
                <a:latin typeface="Times New Roman" panose="02020603050405020304" pitchFamily="18" charset="0"/>
                <a:cs typeface="Times New Roman" panose="02020603050405020304" pitchFamily="18" charset="0"/>
              </a:rPr>
              <a:t>it.</a:t>
            </a:r>
          </a:p>
          <a:p>
            <a:pPr>
              <a:lnSpc>
                <a:spcPct val="200000"/>
              </a:lnSpc>
              <a:buFont typeface="Wingdings" pitchFamily="2" charset="2"/>
              <a:buChar char="Ø"/>
            </a:pPr>
            <a:r>
              <a:rPr lang="en-US" sz="1800" dirty="0" smtClean="0">
                <a:latin typeface="Times New Roman" panose="02020603050405020304" pitchFamily="18" charset="0"/>
                <a:cs typeface="Times New Roman" panose="02020603050405020304" pitchFamily="18" charset="0"/>
              </a:rPr>
              <a:t>Everyone </a:t>
            </a:r>
            <a:r>
              <a:rPr lang="en-US" sz="1800" dirty="0">
                <a:latin typeface="Times New Roman" panose="02020603050405020304" pitchFamily="18" charset="0"/>
                <a:cs typeface="Times New Roman" panose="02020603050405020304" pitchFamily="18" charset="0"/>
              </a:rPr>
              <a:t>has a tremendous role to play in the improvement of the appropriate utilization of antibiotics.</a:t>
            </a:r>
          </a:p>
          <a:p>
            <a:pPr marL="0" indent="0">
              <a:lnSpc>
                <a:spcPct val="200000"/>
              </a:lnSpc>
              <a:buNone/>
            </a:pPr>
            <a:endParaRPr lang="en-US"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207341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941E2C0-AE62-400E-8B98-2E28878A0704}"/>
              </a:ext>
            </a:extLst>
          </p:cNvPr>
          <p:cNvSpPr>
            <a:spLocks noGrp="1"/>
          </p:cNvSpPr>
          <p:nvPr>
            <p:ph type="title"/>
          </p:nvPr>
        </p:nvSpPr>
        <p:spPr/>
        <p:txBody>
          <a:bodyPr>
            <a:normAutofit/>
          </a:bodyPr>
          <a:lstStyle/>
          <a:p>
            <a:pPr algn="ctr"/>
            <a:r>
              <a:rPr lang="en-US" sz="1400" b="1" dirty="0">
                <a:latin typeface="Times New Roman" panose="02020603050405020304" pitchFamily="18" charset="0"/>
                <a:cs typeface="Times New Roman" panose="02020603050405020304" pitchFamily="18" charset="0"/>
              </a:rPr>
              <a:t>Research Questions and Hypothesis</a:t>
            </a:r>
          </a:p>
        </p:txBody>
      </p:sp>
      <p:sp>
        <p:nvSpPr>
          <p:cNvPr id="3" name="Content Placeholder 2">
            <a:extLst>
              <a:ext uri="{FF2B5EF4-FFF2-40B4-BE49-F238E27FC236}">
                <a16:creationId xmlns:a16="http://schemas.microsoft.com/office/drawing/2014/main" xmlns="" id="{ED0C4AFB-1A55-44DC-9A2A-9ACF25B576DE}"/>
              </a:ext>
            </a:extLst>
          </p:cNvPr>
          <p:cNvSpPr>
            <a:spLocks noGrp="1"/>
          </p:cNvSpPr>
          <p:nvPr>
            <p:ph idx="1"/>
          </p:nvPr>
        </p:nvSpPr>
        <p:spPr/>
        <p:txBody>
          <a:bodyPr>
            <a:normAutofit fontScale="85000" lnSpcReduction="10000"/>
          </a:bodyPr>
          <a:lstStyle/>
          <a:p>
            <a:pPr marL="0" indent="0">
              <a:lnSpc>
                <a:spcPct val="200000"/>
              </a:lnSpc>
              <a:buNone/>
            </a:pPr>
            <a:r>
              <a:rPr lang="en-US" sz="1800" b="1" dirty="0">
                <a:latin typeface="Times New Roman" panose="02020603050405020304" pitchFamily="18" charset="0"/>
                <a:cs typeface="Times New Roman" panose="02020603050405020304" pitchFamily="18" charset="0"/>
              </a:rPr>
              <a:t>Research Question</a:t>
            </a:r>
          </a:p>
          <a:p>
            <a:pPr>
              <a:lnSpc>
                <a:spcPct val="200000"/>
              </a:lnSpc>
              <a:buFont typeface="Wingdings" pitchFamily="2" charset="2"/>
              <a:buChar char="v"/>
            </a:pPr>
            <a:r>
              <a:rPr lang="en-US" sz="1800" dirty="0">
                <a:latin typeface="Times New Roman" panose="02020603050405020304" pitchFamily="18" charset="0"/>
                <a:cs typeface="Times New Roman" panose="02020603050405020304" pitchFamily="18" charset="0"/>
              </a:rPr>
              <a:t>How can taking antibiotics contribute to antibiotic resistance?</a:t>
            </a:r>
          </a:p>
          <a:p>
            <a:pPr marL="0" indent="0">
              <a:lnSpc>
                <a:spcPct val="200000"/>
              </a:lnSpc>
              <a:buNone/>
            </a:pPr>
            <a:r>
              <a:rPr lang="en-US" sz="1800" b="1" dirty="0">
                <a:latin typeface="Times New Roman" panose="02020603050405020304" pitchFamily="18" charset="0"/>
                <a:cs typeface="Times New Roman" panose="02020603050405020304" pitchFamily="18" charset="0"/>
              </a:rPr>
              <a:t>Research Hypothesis</a:t>
            </a:r>
          </a:p>
          <a:p>
            <a:pPr>
              <a:lnSpc>
                <a:spcPct val="200000"/>
              </a:lnSpc>
              <a:buFont typeface="Wingdings" pitchFamily="2" charset="2"/>
              <a:buChar char="Ø"/>
            </a:pPr>
            <a:r>
              <a:rPr lang="en-US" sz="1800" dirty="0">
                <a:latin typeface="Times New Roman" panose="02020603050405020304" pitchFamily="18" charset="0"/>
                <a:cs typeface="Times New Roman" panose="02020603050405020304" pitchFamily="18" charset="0"/>
              </a:rPr>
              <a:t>Null hypothesis: There is no significant difference of the health state of the sample subjected to the bacteria on frequent administration of the </a:t>
            </a:r>
            <a:r>
              <a:rPr lang="en-US" sz="1800" dirty="0" smtClean="0">
                <a:latin typeface="Times New Roman" panose="02020603050405020304" pitchFamily="18" charset="0"/>
                <a:cs typeface="Times New Roman" panose="02020603050405020304" pitchFamily="18" charset="0"/>
              </a:rPr>
              <a:t>antibiotics.</a:t>
            </a:r>
          </a:p>
          <a:p>
            <a:pPr>
              <a:lnSpc>
                <a:spcPct val="200000"/>
              </a:lnSpc>
              <a:buFont typeface="Wingdings" pitchFamily="2" charset="2"/>
              <a:buChar char="Ø"/>
            </a:pPr>
            <a:r>
              <a:rPr lang="en-US" sz="1800" dirty="0" smtClean="0">
                <a:latin typeface="Times New Roman" panose="02020603050405020304" pitchFamily="18" charset="0"/>
                <a:cs typeface="Times New Roman" panose="02020603050405020304" pitchFamily="18" charset="0"/>
              </a:rPr>
              <a:t>Research </a:t>
            </a:r>
            <a:r>
              <a:rPr lang="en-US" sz="1800" dirty="0">
                <a:latin typeface="Times New Roman" panose="02020603050405020304" pitchFamily="18" charset="0"/>
                <a:cs typeface="Times New Roman" panose="02020603050405020304" pitchFamily="18" charset="0"/>
              </a:rPr>
              <a:t>Hypothesis: There is significant difference of the health state of the sample subjected to the bacteria on frequent administration of the antibiotics.</a:t>
            </a:r>
          </a:p>
          <a:p>
            <a:pPr>
              <a:lnSpc>
                <a:spcPct val="200000"/>
              </a:lnSpc>
            </a:pPr>
            <a:endParaRPr lang="en-US" sz="1800" dirty="0">
              <a:latin typeface="Times New Roman" panose="02020603050405020304" pitchFamily="18" charset="0"/>
              <a:cs typeface="Times New Roman" panose="02020603050405020304" pitchFamily="18" charset="0"/>
            </a:endParaRPr>
          </a:p>
          <a:p>
            <a:pPr marL="0" indent="0">
              <a:lnSpc>
                <a:spcPct val="200000"/>
              </a:lnSpc>
              <a:buNone/>
            </a:pPr>
            <a:endParaRPr lang="en-US"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238067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0DC164-A079-4FEA-9D2B-5F6E9B533986}"/>
              </a:ext>
            </a:extLst>
          </p:cNvPr>
          <p:cNvSpPr>
            <a:spLocks noGrp="1"/>
          </p:cNvSpPr>
          <p:nvPr>
            <p:ph type="title"/>
          </p:nvPr>
        </p:nvSpPr>
        <p:spPr/>
        <p:txBody>
          <a:bodyPr>
            <a:normAutofit/>
          </a:bodyPr>
          <a:lstStyle/>
          <a:p>
            <a:pPr algn="ctr">
              <a:lnSpc>
                <a:spcPct val="200000"/>
              </a:lnSpc>
            </a:pPr>
            <a:r>
              <a:rPr lang="en-US" sz="1800" b="1" dirty="0">
                <a:latin typeface="Times New Roman" panose="02020603050405020304" pitchFamily="18" charset="0"/>
                <a:cs typeface="Times New Roman" panose="02020603050405020304" pitchFamily="18" charset="0"/>
              </a:rPr>
              <a:t>Significance to Nursing</a:t>
            </a:r>
          </a:p>
        </p:txBody>
      </p:sp>
      <p:sp>
        <p:nvSpPr>
          <p:cNvPr id="3" name="Content Placeholder 2">
            <a:extLst>
              <a:ext uri="{FF2B5EF4-FFF2-40B4-BE49-F238E27FC236}">
                <a16:creationId xmlns:a16="http://schemas.microsoft.com/office/drawing/2014/main" xmlns="" id="{FE4CBB72-9C9A-455E-94D0-236E1DB887F0}"/>
              </a:ext>
            </a:extLst>
          </p:cNvPr>
          <p:cNvSpPr>
            <a:spLocks noGrp="1"/>
          </p:cNvSpPr>
          <p:nvPr>
            <p:ph idx="1"/>
          </p:nvPr>
        </p:nvSpPr>
        <p:spPr/>
        <p:txBody>
          <a:bodyPr>
            <a:normAutofit/>
          </a:bodyPr>
          <a:lstStyle/>
          <a:p>
            <a:pPr>
              <a:lnSpc>
                <a:spcPct val="200000"/>
              </a:lnSpc>
              <a:buFont typeface="Wingdings" pitchFamily="2" charset="2"/>
              <a:buChar char="Ø"/>
            </a:pPr>
            <a:r>
              <a:rPr lang="en-US" sz="1800" dirty="0">
                <a:latin typeface="Times New Roman" panose="02020603050405020304" pitchFamily="18" charset="0"/>
                <a:cs typeface="Times New Roman" panose="02020603050405020304" pitchFamily="18" charset="0"/>
              </a:rPr>
              <a:t>Nurses have significant contribution in terms of new inventions useful to combat antimicrobial resistance, thus, enhanced </a:t>
            </a:r>
            <a:r>
              <a:rPr lang="en-US" sz="1800" dirty="0" smtClean="0">
                <a:latin typeface="Times New Roman" panose="02020603050405020304" pitchFamily="18" charset="0"/>
                <a:cs typeface="Times New Roman" panose="02020603050405020304" pitchFamily="18" charset="0"/>
              </a:rPr>
              <a:t>effectiveness.</a:t>
            </a:r>
          </a:p>
          <a:p>
            <a:pPr>
              <a:lnSpc>
                <a:spcPct val="200000"/>
              </a:lnSpc>
              <a:buFont typeface="Wingdings" pitchFamily="2" charset="2"/>
              <a:buChar char="Ø"/>
            </a:pPr>
            <a:r>
              <a:rPr lang="en-US" sz="1800" dirty="0" smtClean="0">
                <a:latin typeface="Times New Roman" panose="02020603050405020304" pitchFamily="18" charset="0"/>
                <a:cs typeface="Times New Roman" panose="02020603050405020304" pitchFamily="18" charset="0"/>
              </a:rPr>
              <a:t>The </a:t>
            </a:r>
            <a:r>
              <a:rPr lang="en-US" sz="1800" dirty="0">
                <a:latin typeface="Times New Roman" panose="02020603050405020304" pitchFamily="18" charset="0"/>
                <a:cs typeface="Times New Roman" panose="02020603050405020304" pitchFamily="18" charset="0"/>
              </a:rPr>
              <a:t>medical practitioners are pivotally involved in antibiotic stewardship, along with infection control (Pavolo, &amp; Ackermann, 2019</a:t>
            </a:r>
            <a:r>
              <a:rPr lang="en-US" sz="1800" dirty="0" smtClean="0">
                <a:latin typeface="Times New Roman" panose="02020603050405020304" pitchFamily="18" charset="0"/>
                <a:cs typeface="Times New Roman" panose="02020603050405020304" pitchFamily="18" charset="0"/>
              </a:rPr>
              <a:t>).</a:t>
            </a:r>
          </a:p>
          <a:p>
            <a:pPr>
              <a:lnSpc>
                <a:spcPct val="200000"/>
              </a:lnSpc>
              <a:buFont typeface="Wingdings" pitchFamily="2" charset="2"/>
              <a:buChar char="Ø"/>
            </a:pPr>
            <a:r>
              <a:rPr lang="en-US" sz="1800" dirty="0" smtClean="0">
                <a:latin typeface="Times New Roman" panose="02020603050405020304" pitchFamily="18" charset="0"/>
                <a:cs typeface="Times New Roman" panose="02020603050405020304" pitchFamily="18" charset="0"/>
              </a:rPr>
              <a:t>Effective </a:t>
            </a:r>
            <a:r>
              <a:rPr lang="en-US" sz="1800" dirty="0">
                <a:latin typeface="Times New Roman" panose="02020603050405020304" pitchFamily="18" charset="0"/>
                <a:cs typeface="Times New Roman" panose="02020603050405020304" pitchFamily="18" charset="0"/>
              </a:rPr>
              <a:t>in controlling the ability of bacteria and fungi devising mechanisms that make them resistant to antibiotics.</a:t>
            </a:r>
          </a:p>
          <a:p>
            <a:pPr>
              <a:lnSpc>
                <a:spcPct val="200000"/>
              </a:lnSpc>
            </a:pPr>
            <a:endParaRPr lang="en-US"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280575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30A565D-636E-41DF-985E-33C93B400262}"/>
              </a:ext>
            </a:extLst>
          </p:cNvPr>
          <p:cNvSpPr>
            <a:spLocks noGrp="1"/>
          </p:cNvSpPr>
          <p:nvPr>
            <p:ph type="title"/>
          </p:nvPr>
        </p:nvSpPr>
        <p:spPr/>
        <p:txBody>
          <a:bodyPr>
            <a:normAutofit/>
          </a:bodyPr>
          <a:lstStyle/>
          <a:p>
            <a:pPr algn="ctr"/>
            <a:r>
              <a:rPr lang="en-US" sz="2000" b="1" dirty="0">
                <a:latin typeface="Times New Roman" panose="02020603050405020304" pitchFamily="18" charset="0"/>
                <a:cs typeface="Times New Roman" panose="02020603050405020304" pitchFamily="18" charset="0"/>
              </a:rPr>
              <a:t>Literature Review Overview</a:t>
            </a:r>
          </a:p>
        </p:txBody>
      </p:sp>
      <p:sp>
        <p:nvSpPr>
          <p:cNvPr id="3" name="Content Placeholder 2">
            <a:extLst>
              <a:ext uri="{FF2B5EF4-FFF2-40B4-BE49-F238E27FC236}">
                <a16:creationId xmlns:a16="http://schemas.microsoft.com/office/drawing/2014/main" xmlns="" id="{B0174EAB-7432-4B4B-91A7-F3BCE4B01BF3}"/>
              </a:ext>
            </a:extLst>
          </p:cNvPr>
          <p:cNvSpPr>
            <a:spLocks noGrp="1"/>
          </p:cNvSpPr>
          <p:nvPr>
            <p:ph idx="1"/>
          </p:nvPr>
        </p:nvSpPr>
        <p:spPr/>
        <p:txBody>
          <a:bodyPr>
            <a:noAutofit/>
          </a:bodyPr>
          <a:lstStyle/>
          <a:p>
            <a:pPr>
              <a:lnSpc>
                <a:spcPct val="200000"/>
              </a:lnSpc>
              <a:buFont typeface="Wingdings" pitchFamily="2" charset="2"/>
              <a:buChar char="Ø"/>
            </a:pPr>
            <a:r>
              <a:rPr lang="en-US" sz="1400" dirty="0">
                <a:latin typeface="Times New Roman" panose="02020603050405020304" pitchFamily="18" charset="0"/>
                <a:cs typeface="Times New Roman" panose="02020603050405020304" pitchFamily="18" charset="0"/>
              </a:rPr>
              <a:t>Antibiotics have been useful, particularly in revolutionizing medicine since the first </a:t>
            </a:r>
            <a:r>
              <a:rPr lang="en-US" sz="1400" dirty="0" smtClean="0">
                <a:latin typeface="Times New Roman" panose="02020603050405020304" pitchFamily="18" charset="0"/>
                <a:cs typeface="Times New Roman" panose="02020603050405020304" pitchFamily="18" charset="0"/>
              </a:rPr>
              <a:t>discovery.</a:t>
            </a:r>
          </a:p>
          <a:p>
            <a:pPr>
              <a:lnSpc>
                <a:spcPct val="200000"/>
              </a:lnSpc>
              <a:buFont typeface="Wingdings" pitchFamily="2" charset="2"/>
              <a:buChar char="Ø"/>
            </a:pPr>
            <a:r>
              <a:rPr lang="en-US" sz="1400" dirty="0" smtClean="0">
                <a:latin typeface="Times New Roman" panose="02020603050405020304" pitchFamily="18" charset="0"/>
                <a:cs typeface="Times New Roman" panose="02020603050405020304" pitchFamily="18" charset="0"/>
              </a:rPr>
              <a:t>They </a:t>
            </a:r>
            <a:r>
              <a:rPr lang="en-US" sz="1400" dirty="0">
                <a:latin typeface="Times New Roman" panose="02020603050405020304" pitchFamily="18" charset="0"/>
                <a:cs typeface="Times New Roman" panose="02020603050405020304" pitchFamily="18" charset="0"/>
              </a:rPr>
              <a:t>play a critical role in the clinics with huge-array of non-medical </a:t>
            </a:r>
            <a:r>
              <a:rPr lang="en-US" sz="1400" dirty="0" smtClean="0">
                <a:latin typeface="Times New Roman" panose="02020603050405020304" pitchFamily="18" charset="0"/>
                <a:cs typeface="Times New Roman" panose="02020603050405020304" pitchFamily="18" charset="0"/>
              </a:rPr>
              <a:t>applications.</a:t>
            </a:r>
          </a:p>
          <a:p>
            <a:pPr>
              <a:lnSpc>
                <a:spcPct val="200000"/>
              </a:lnSpc>
              <a:buFont typeface="Wingdings" pitchFamily="2" charset="2"/>
              <a:buChar char="Ø"/>
            </a:pPr>
            <a:r>
              <a:rPr lang="en-US" sz="1400" dirty="0" smtClean="0">
                <a:latin typeface="Times New Roman" panose="02020603050405020304" pitchFamily="18" charset="0"/>
                <a:cs typeface="Times New Roman" panose="02020603050405020304" pitchFamily="18" charset="0"/>
              </a:rPr>
              <a:t>The </a:t>
            </a:r>
            <a:r>
              <a:rPr lang="en-US" sz="1400" dirty="0">
                <a:latin typeface="Times New Roman" panose="02020603050405020304" pitchFamily="18" charset="0"/>
                <a:cs typeface="Times New Roman" panose="02020603050405020304" pitchFamily="18" charset="0"/>
              </a:rPr>
              <a:t>world is strongly relying on the antibiotics but there is problem development related to increased occurrence of antibiotic </a:t>
            </a:r>
            <a:r>
              <a:rPr lang="en-US" sz="1400" dirty="0" smtClean="0">
                <a:latin typeface="Times New Roman" panose="02020603050405020304" pitchFamily="18" charset="0"/>
                <a:cs typeface="Times New Roman" panose="02020603050405020304" pitchFamily="18" charset="0"/>
              </a:rPr>
              <a:t>resistance.</a:t>
            </a:r>
          </a:p>
          <a:p>
            <a:pPr>
              <a:lnSpc>
                <a:spcPct val="200000"/>
              </a:lnSpc>
              <a:buFont typeface="Wingdings" pitchFamily="2" charset="2"/>
              <a:buChar char="Ø"/>
            </a:pPr>
            <a:r>
              <a:rPr lang="en-US" sz="1400" dirty="0" smtClean="0">
                <a:latin typeface="Times New Roman" panose="02020603050405020304" pitchFamily="18" charset="0"/>
                <a:cs typeface="Times New Roman" panose="02020603050405020304" pitchFamily="18" charset="0"/>
              </a:rPr>
              <a:t>Antibiotic </a:t>
            </a:r>
            <a:r>
              <a:rPr lang="en-US" sz="1400" dirty="0">
                <a:latin typeface="Times New Roman" panose="02020603050405020304" pitchFamily="18" charset="0"/>
                <a:cs typeface="Times New Roman" panose="02020603050405020304" pitchFamily="18" charset="0"/>
              </a:rPr>
              <a:t>resistance refers to the ability of bacteria to resist treatment by similar antimicrobial agents to which it was susceptible.</a:t>
            </a:r>
          </a:p>
          <a:p>
            <a:pPr marL="0" indent="0" algn="ctr">
              <a:lnSpc>
                <a:spcPct val="200000"/>
              </a:lnSpc>
              <a:buNone/>
            </a:pPr>
            <a:r>
              <a:rPr lang="en-US" sz="1400" b="1" dirty="0" smtClean="0">
                <a:latin typeface="Times New Roman" panose="02020603050405020304" pitchFamily="18" charset="0"/>
                <a:cs typeface="Times New Roman" panose="02020603050405020304" pitchFamily="18" charset="0"/>
              </a:rPr>
              <a:t>Causes</a:t>
            </a:r>
          </a:p>
          <a:p>
            <a:pPr>
              <a:lnSpc>
                <a:spcPct val="200000"/>
              </a:lnSpc>
              <a:buFont typeface="Wingdings" pitchFamily="2" charset="2"/>
              <a:buChar char="Ø"/>
            </a:pPr>
            <a:r>
              <a:rPr lang="en-US" sz="1400" dirty="0" smtClean="0">
                <a:latin typeface="Times New Roman" panose="02020603050405020304" pitchFamily="18" charset="0"/>
                <a:cs typeface="Times New Roman" panose="02020603050405020304" pitchFamily="18" charset="0"/>
              </a:rPr>
              <a:t>Overuse </a:t>
            </a:r>
            <a:r>
              <a:rPr lang="en-US" sz="1400" dirty="0">
                <a:latin typeface="Times New Roman" panose="02020603050405020304" pitchFamily="18" charset="0"/>
                <a:cs typeface="Times New Roman" panose="02020603050405020304" pitchFamily="18" charset="0"/>
              </a:rPr>
              <a:t>and misuse of </a:t>
            </a:r>
            <a:r>
              <a:rPr lang="en-US" sz="1400" dirty="0" smtClean="0">
                <a:latin typeface="Times New Roman" panose="02020603050405020304" pitchFamily="18" charset="0"/>
                <a:cs typeface="Times New Roman" panose="02020603050405020304" pitchFamily="18" charset="0"/>
              </a:rPr>
              <a:t>antibiotics.</a:t>
            </a:r>
          </a:p>
          <a:p>
            <a:pPr>
              <a:lnSpc>
                <a:spcPct val="200000"/>
              </a:lnSpc>
              <a:buFont typeface="Wingdings" pitchFamily="2" charset="2"/>
              <a:buChar char="Ø"/>
            </a:pPr>
            <a:r>
              <a:rPr lang="en-US" sz="1400" dirty="0" smtClean="0">
                <a:latin typeface="Times New Roman" panose="02020603050405020304" pitchFamily="18" charset="0"/>
                <a:cs typeface="Times New Roman" panose="02020603050405020304" pitchFamily="18" charset="0"/>
              </a:rPr>
              <a:t>Lack </a:t>
            </a:r>
            <a:r>
              <a:rPr lang="en-US" sz="1400" dirty="0">
                <a:latin typeface="Times New Roman" panose="02020603050405020304" pitchFamily="18" charset="0"/>
                <a:cs typeface="Times New Roman" panose="02020603050405020304" pitchFamily="18" charset="0"/>
              </a:rPr>
              <a:t>of new drug development by the pharmaceutical industry</a:t>
            </a:r>
            <a:r>
              <a:rPr lang="en-US" sz="1400" dirty="0" smtClean="0">
                <a:latin typeface="Times New Roman" panose="02020603050405020304" pitchFamily="18" charset="0"/>
                <a:cs typeface="Times New Roman" panose="02020603050405020304" pitchFamily="18" charset="0"/>
              </a:rPr>
              <a:t>.</a:t>
            </a:r>
            <a:endParaRPr lang="en-US"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59893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Literature Review </a:t>
            </a:r>
            <a:r>
              <a:rPr lang="en-US" b="1" dirty="0" smtClean="0">
                <a:latin typeface="Times New Roman" panose="02020603050405020304" pitchFamily="18" charset="0"/>
                <a:cs typeface="Times New Roman" panose="02020603050405020304" pitchFamily="18" charset="0"/>
              </a:rPr>
              <a:t>Overview….</a:t>
            </a:r>
            <a:endParaRPr lang="en-US" dirty="0"/>
          </a:p>
        </p:txBody>
      </p:sp>
      <p:sp>
        <p:nvSpPr>
          <p:cNvPr id="3" name="Content Placeholder 2"/>
          <p:cNvSpPr>
            <a:spLocks noGrp="1"/>
          </p:cNvSpPr>
          <p:nvPr>
            <p:ph idx="1"/>
          </p:nvPr>
        </p:nvSpPr>
        <p:spPr/>
        <p:txBody>
          <a:bodyPr>
            <a:normAutofit fontScale="55000" lnSpcReduction="20000"/>
          </a:bodyPr>
          <a:lstStyle/>
          <a:p>
            <a:pPr marL="0" indent="0">
              <a:lnSpc>
                <a:spcPct val="220000"/>
              </a:lnSpc>
              <a:buNone/>
            </a:pPr>
            <a:r>
              <a:rPr lang="en-US" b="1" dirty="0">
                <a:latin typeface="Times New Roman" panose="02020603050405020304" pitchFamily="18" charset="0"/>
                <a:cs typeface="Times New Roman" panose="02020603050405020304" pitchFamily="18" charset="0"/>
              </a:rPr>
              <a:t>Mechanism of Resistance</a:t>
            </a:r>
          </a:p>
          <a:p>
            <a:pPr>
              <a:lnSpc>
                <a:spcPct val="220000"/>
              </a:lnSpc>
              <a:buFont typeface="Wingdings" pitchFamily="2" charset="2"/>
              <a:buChar char="Ø"/>
            </a:pPr>
            <a:r>
              <a:rPr lang="en-US" dirty="0">
                <a:latin typeface="Times New Roman" panose="02020603050405020304" pitchFamily="18" charset="0"/>
                <a:cs typeface="Times New Roman" panose="02020603050405020304" pitchFamily="18" charset="0"/>
              </a:rPr>
              <a:t>Exposure of the antibiotic doses required to kill bacteria that are below the minimum bactericidal concentration (MBC</a:t>
            </a:r>
            <a:r>
              <a:rPr lang="en-US" dirty="0" smtClean="0">
                <a:latin typeface="Times New Roman" panose="02020603050405020304" pitchFamily="18" charset="0"/>
                <a:cs typeface="Times New Roman" panose="02020603050405020304" pitchFamily="18" charset="0"/>
              </a:rPr>
              <a:t>).</a:t>
            </a:r>
          </a:p>
          <a:p>
            <a:pPr>
              <a:lnSpc>
                <a:spcPct val="220000"/>
              </a:lnSpc>
              <a:buFont typeface="Wingdings" pitchFamily="2" charset="2"/>
              <a:buChar char="Ø"/>
            </a:pP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bacterial mutates in two ways to resist the antibiotic agent through the </a:t>
            </a:r>
            <a:r>
              <a:rPr lang="en-US" dirty="0" smtClean="0">
                <a:latin typeface="Times New Roman" panose="02020603050405020304" pitchFamily="18" charset="0"/>
                <a:cs typeface="Times New Roman" panose="02020603050405020304" pitchFamily="18" charset="0"/>
              </a:rPr>
              <a:t>following;</a:t>
            </a:r>
          </a:p>
          <a:p>
            <a:pPr marL="0" indent="0">
              <a:lnSpc>
                <a:spcPct val="220000"/>
              </a:lnSpc>
              <a:buNone/>
            </a:pPr>
            <a:r>
              <a:rPr lang="en-US" dirty="0" smtClean="0">
                <a:latin typeface="Times New Roman" panose="02020603050405020304" pitchFamily="18" charset="0"/>
                <a:cs typeface="Times New Roman" panose="02020603050405020304" pitchFamily="18" charset="0"/>
              </a:rPr>
              <a:t>Adoption </a:t>
            </a:r>
            <a:r>
              <a:rPr lang="en-US" dirty="0">
                <a:latin typeface="Times New Roman" panose="02020603050405020304" pitchFamily="18" charset="0"/>
                <a:cs typeface="Times New Roman" panose="02020603050405020304" pitchFamily="18" charset="0"/>
              </a:rPr>
              <a:t>of a plasmid encoding a resistance gene.</a:t>
            </a:r>
          </a:p>
          <a:p>
            <a:pPr>
              <a:lnSpc>
                <a:spcPct val="220000"/>
              </a:lnSpc>
              <a:buFont typeface="Wingdings" pitchFamily="2" charset="2"/>
              <a:buChar char="v"/>
            </a:pPr>
            <a:r>
              <a:rPr lang="en-US" dirty="0">
                <a:latin typeface="Times New Roman" panose="02020603050405020304" pitchFamily="18" charset="0"/>
                <a:cs typeface="Times New Roman" panose="02020603050405020304" pitchFamily="18" charset="0"/>
              </a:rPr>
              <a:t>Mutation of the bacterial chromosomes </a:t>
            </a:r>
            <a:r>
              <a:rPr lang="en-US" dirty="0" smtClean="0">
                <a:latin typeface="Times New Roman" panose="02020603050405020304" pitchFamily="18" charset="0"/>
                <a:cs typeface="Times New Roman" panose="02020603050405020304" pitchFamily="18" charset="0"/>
              </a:rPr>
              <a:t>itself.</a:t>
            </a:r>
          </a:p>
          <a:p>
            <a:pPr>
              <a:lnSpc>
                <a:spcPct val="220000"/>
              </a:lnSpc>
              <a:buFont typeface="Wingdings" pitchFamily="2" charset="2"/>
              <a:buChar char="v"/>
            </a:pP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mutations has resulted to the  overexpression of drug efflux pumps leading to ineffectiveness of the antibiotics.</a:t>
            </a:r>
            <a:endParaRPr lang="en-US" dirty="0"/>
          </a:p>
        </p:txBody>
      </p:sp>
    </p:spTree>
    <p:extLst>
      <p:ext uri="{BB962C8B-B14F-4D97-AF65-F5344CB8AC3E}">
        <p14:creationId xmlns:p14="http://schemas.microsoft.com/office/powerpoint/2010/main" val="40719851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62B3D63-4E98-4330-84F3-4EEDF4CB4193}"/>
              </a:ext>
            </a:extLst>
          </p:cNvPr>
          <p:cNvSpPr>
            <a:spLocks noGrp="1"/>
          </p:cNvSpPr>
          <p:nvPr>
            <p:ph type="title"/>
          </p:nvPr>
        </p:nvSpPr>
        <p:spPr/>
        <p:txBody>
          <a:bodyPr>
            <a:normAutofit/>
          </a:bodyPr>
          <a:lstStyle/>
          <a:p>
            <a:pPr algn="ctr">
              <a:lnSpc>
                <a:spcPct val="200000"/>
              </a:lnSpc>
            </a:pPr>
            <a:r>
              <a:rPr lang="en-US" sz="2400" b="1" dirty="0">
                <a:latin typeface="Times New Roman" panose="02020603050405020304" pitchFamily="18" charset="0"/>
                <a:cs typeface="Times New Roman" panose="02020603050405020304" pitchFamily="18" charset="0"/>
              </a:rPr>
              <a:t>Threats</a:t>
            </a:r>
            <a:r>
              <a:rPr lang="en-US" sz="2400" dirty="0">
                <a:latin typeface="Times New Roman" panose="02020603050405020304" pitchFamily="18" charset="0"/>
                <a:cs typeface="Times New Roman" panose="02020603050405020304" pitchFamily="18" charset="0"/>
              </a:rPr>
              <a:t> </a:t>
            </a:r>
          </a:p>
        </p:txBody>
      </p:sp>
      <p:sp>
        <p:nvSpPr>
          <p:cNvPr id="3" name="Content Placeholder 2">
            <a:extLst>
              <a:ext uri="{FF2B5EF4-FFF2-40B4-BE49-F238E27FC236}">
                <a16:creationId xmlns:a16="http://schemas.microsoft.com/office/drawing/2014/main" xmlns="" id="{FFF72466-383A-4A94-A5B4-AB7D66C31FF0}"/>
              </a:ext>
            </a:extLst>
          </p:cNvPr>
          <p:cNvSpPr>
            <a:spLocks noGrp="1"/>
          </p:cNvSpPr>
          <p:nvPr>
            <p:ph idx="1"/>
          </p:nvPr>
        </p:nvSpPr>
        <p:spPr>
          <a:xfrm>
            <a:off x="838200" y="1825624"/>
            <a:ext cx="10515600" cy="4612753"/>
          </a:xfrm>
        </p:spPr>
        <p:txBody>
          <a:bodyPr>
            <a:noAutofit/>
          </a:bodyPr>
          <a:lstStyle/>
          <a:p>
            <a:pPr>
              <a:lnSpc>
                <a:spcPct val="200000"/>
              </a:lnSpc>
              <a:buFont typeface="Wingdings" pitchFamily="2" charset="2"/>
              <a:buChar char="Ø"/>
            </a:pPr>
            <a:r>
              <a:rPr lang="en-US" sz="1400" dirty="0" smtClean="0">
                <a:latin typeface="Times New Roman" panose="02020603050405020304" pitchFamily="18" charset="0"/>
                <a:cs typeface="Times New Roman" panose="02020603050405020304" pitchFamily="18" charset="0"/>
              </a:rPr>
              <a:t>Shortage </a:t>
            </a:r>
            <a:r>
              <a:rPr lang="en-US" sz="1400" dirty="0">
                <a:latin typeface="Times New Roman" panose="02020603050405020304" pitchFamily="18" charset="0"/>
                <a:cs typeface="Times New Roman" panose="02020603050405020304" pitchFamily="18" charset="0"/>
              </a:rPr>
              <a:t>of effective </a:t>
            </a:r>
            <a:r>
              <a:rPr lang="en-US" sz="1400" dirty="0" smtClean="0">
                <a:latin typeface="Times New Roman" panose="02020603050405020304" pitchFamily="18" charset="0"/>
                <a:cs typeface="Times New Roman" panose="02020603050405020304" pitchFamily="18" charset="0"/>
              </a:rPr>
              <a:t>therapies.</a:t>
            </a:r>
          </a:p>
          <a:p>
            <a:pPr>
              <a:lnSpc>
                <a:spcPct val="200000"/>
              </a:lnSpc>
              <a:buFont typeface="Wingdings" pitchFamily="2" charset="2"/>
              <a:buChar char="Ø"/>
            </a:pPr>
            <a:r>
              <a:rPr lang="en-US" sz="1400" dirty="0" smtClean="0">
                <a:latin typeface="Times New Roman" panose="02020603050405020304" pitchFamily="18" charset="0"/>
                <a:cs typeface="Times New Roman" panose="02020603050405020304" pitchFamily="18" charset="0"/>
              </a:rPr>
              <a:t>Inadequate </a:t>
            </a:r>
            <a:r>
              <a:rPr lang="en-US" sz="1400" dirty="0">
                <a:latin typeface="Times New Roman" panose="02020603050405020304" pitchFamily="18" charset="0"/>
                <a:cs typeface="Times New Roman" panose="02020603050405020304" pitchFamily="18" charset="0"/>
              </a:rPr>
              <a:t>preventive </a:t>
            </a:r>
            <a:r>
              <a:rPr lang="en-US" sz="1400" dirty="0" smtClean="0">
                <a:latin typeface="Times New Roman" panose="02020603050405020304" pitchFamily="18" charset="0"/>
                <a:cs typeface="Times New Roman" panose="02020603050405020304" pitchFamily="18" charset="0"/>
              </a:rPr>
              <a:t>measures.</a:t>
            </a:r>
          </a:p>
          <a:p>
            <a:pPr>
              <a:lnSpc>
                <a:spcPct val="200000"/>
              </a:lnSpc>
              <a:buFont typeface="Wingdings" pitchFamily="2" charset="2"/>
              <a:buChar char="Ø"/>
            </a:pPr>
            <a:r>
              <a:rPr lang="en-US" sz="1400" dirty="0" smtClean="0">
                <a:latin typeface="Times New Roman" panose="02020603050405020304" pitchFamily="18" charset="0"/>
                <a:cs typeface="Times New Roman" panose="02020603050405020304" pitchFamily="18" charset="0"/>
              </a:rPr>
              <a:t>Presence </a:t>
            </a:r>
            <a:r>
              <a:rPr lang="en-US" sz="1400" dirty="0">
                <a:latin typeface="Times New Roman" panose="02020603050405020304" pitchFamily="18" charset="0"/>
                <a:cs typeface="Times New Roman" panose="02020603050405020304" pitchFamily="18" charset="0"/>
              </a:rPr>
              <a:t>of only a few antibiotics to curb the spread and treat bacterial </a:t>
            </a:r>
            <a:r>
              <a:rPr lang="en-US" sz="1400" dirty="0" smtClean="0">
                <a:latin typeface="Times New Roman" panose="02020603050405020304" pitchFamily="18" charset="0"/>
                <a:cs typeface="Times New Roman" panose="02020603050405020304" pitchFamily="18" charset="0"/>
              </a:rPr>
              <a:t>infections.</a:t>
            </a:r>
          </a:p>
          <a:p>
            <a:pPr>
              <a:lnSpc>
                <a:spcPct val="200000"/>
              </a:lnSpc>
              <a:buFont typeface="Wingdings" pitchFamily="2" charset="2"/>
              <a:buChar char="Ø"/>
            </a:pPr>
            <a:r>
              <a:rPr lang="en-US" sz="1400" dirty="0" smtClean="0">
                <a:latin typeface="Times New Roman" panose="02020603050405020304" pitchFamily="18" charset="0"/>
                <a:cs typeface="Times New Roman" panose="02020603050405020304" pitchFamily="18" charset="0"/>
              </a:rPr>
              <a:t>Biofilms </a:t>
            </a:r>
            <a:r>
              <a:rPr lang="en-US" sz="1400" dirty="0">
                <a:latin typeface="Times New Roman" panose="02020603050405020304" pitchFamily="18" charset="0"/>
                <a:cs typeface="Times New Roman" panose="02020603050405020304" pitchFamily="18" charset="0"/>
              </a:rPr>
              <a:t>in multidrug resistance and the challenges it poses to infection control. </a:t>
            </a:r>
            <a:endParaRPr lang="en-US" sz="1400" dirty="0" smtClean="0">
              <a:latin typeface="Times New Roman" panose="02020603050405020304" pitchFamily="18" charset="0"/>
              <a:cs typeface="Times New Roman" panose="02020603050405020304" pitchFamily="18" charset="0"/>
            </a:endParaRPr>
          </a:p>
          <a:p>
            <a:pPr>
              <a:lnSpc>
                <a:spcPct val="200000"/>
              </a:lnSpc>
              <a:buFont typeface="Wingdings" pitchFamily="2" charset="2"/>
              <a:buChar char="Ø"/>
            </a:pPr>
            <a:r>
              <a:rPr lang="en-US" sz="1400" dirty="0" smtClean="0">
                <a:latin typeface="Times New Roman" panose="02020603050405020304" pitchFamily="18" charset="0"/>
                <a:cs typeface="Times New Roman" panose="02020603050405020304" pitchFamily="18" charset="0"/>
              </a:rPr>
              <a:t>Apart </a:t>
            </a:r>
            <a:r>
              <a:rPr lang="en-US" sz="1400" dirty="0">
                <a:latin typeface="Times New Roman" panose="02020603050405020304" pitchFamily="18" charset="0"/>
                <a:cs typeface="Times New Roman" panose="02020603050405020304" pitchFamily="18" charset="0"/>
              </a:rPr>
              <a:t>from Candida and Clostridium infections, there are other 16 recognized antimicrobial-resistant bacterial pathogens (Solomon &amp; Oliver, 2014</a:t>
            </a:r>
            <a:r>
              <a:rPr lang="en-US" sz="1400" dirty="0" smtClean="0">
                <a:latin typeface="Times New Roman" panose="02020603050405020304" pitchFamily="18" charset="0"/>
                <a:cs typeface="Times New Roman" panose="02020603050405020304" pitchFamily="18" charset="0"/>
              </a:rPr>
              <a:t>).</a:t>
            </a:r>
          </a:p>
          <a:p>
            <a:pPr>
              <a:lnSpc>
                <a:spcPct val="200000"/>
              </a:lnSpc>
              <a:buFont typeface="Wingdings" pitchFamily="2" charset="2"/>
              <a:buChar char="Ø"/>
            </a:pPr>
            <a:r>
              <a:rPr lang="en-US" sz="1400" dirty="0" smtClean="0">
                <a:latin typeface="Times New Roman" panose="02020603050405020304" pitchFamily="18" charset="0"/>
                <a:cs typeface="Times New Roman" panose="02020603050405020304" pitchFamily="18" charset="0"/>
              </a:rPr>
              <a:t>Approximately </a:t>
            </a:r>
            <a:r>
              <a:rPr lang="en-US" sz="1400" dirty="0">
                <a:latin typeface="Times New Roman" panose="02020603050405020304" pitchFamily="18" charset="0"/>
                <a:cs typeface="Times New Roman" panose="02020603050405020304" pitchFamily="18" charset="0"/>
              </a:rPr>
              <a:t>2.8 million antibiotic-resistant infections every year and 35000 people succumb because of these infections in US (CDC, 2020).</a:t>
            </a:r>
          </a:p>
        </p:txBody>
      </p:sp>
    </p:spTree>
    <p:extLst>
      <p:ext uri="{BB962C8B-B14F-4D97-AF65-F5344CB8AC3E}">
        <p14:creationId xmlns:p14="http://schemas.microsoft.com/office/powerpoint/2010/main" val="4354199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A1F883F-5AD1-466E-9A70-E66513EACF70}"/>
              </a:ext>
            </a:extLst>
          </p:cNvPr>
          <p:cNvSpPr>
            <a:spLocks noGrp="1"/>
          </p:cNvSpPr>
          <p:nvPr>
            <p:ph type="title"/>
          </p:nvPr>
        </p:nvSpPr>
        <p:spPr/>
        <p:txBody>
          <a:bodyPr>
            <a:normAutofit/>
          </a:bodyPr>
          <a:lstStyle/>
          <a:p>
            <a:pPr algn="ctr"/>
            <a:r>
              <a:rPr lang="en-US" sz="1400" b="1" dirty="0">
                <a:latin typeface="Times New Roman" panose="02020603050405020304" pitchFamily="18" charset="0"/>
                <a:cs typeface="Times New Roman" panose="02020603050405020304" pitchFamily="18" charset="0"/>
              </a:rPr>
              <a:t>Future Directions</a:t>
            </a:r>
          </a:p>
        </p:txBody>
      </p:sp>
      <p:sp>
        <p:nvSpPr>
          <p:cNvPr id="3" name="Content Placeholder 2">
            <a:extLst>
              <a:ext uri="{FF2B5EF4-FFF2-40B4-BE49-F238E27FC236}">
                <a16:creationId xmlns:a16="http://schemas.microsoft.com/office/drawing/2014/main" xmlns="" id="{DF24C54E-A9A6-442A-B58C-746AF955559A}"/>
              </a:ext>
            </a:extLst>
          </p:cNvPr>
          <p:cNvSpPr>
            <a:spLocks noGrp="1"/>
          </p:cNvSpPr>
          <p:nvPr>
            <p:ph idx="1"/>
          </p:nvPr>
        </p:nvSpPr>
        <p:spPr/>
        <p:txBody>
          <a:bodyPr>
            <a:normAutofit fontScale="70000" lnSpcReduction="20000"/>
          </a:bodyPr>
          <a:lstStyle/>
          <a:p>
            <a:pPr>
              <a:lnSpc>
                <a:spcPct val="220000"/>
              </a:lnSpc>
              <a:buFont typeface="Wingdings" pitchFamily="2" charset="2"/>
              <a:buChar char="Ø"/>
            </a:pPr>
            <a:r>
              <a:rPr lang="en-US" sz="1800" dirty="0">
                <a:latin typeface="Times New Roman" panose="02020603050405020304" pitchFamily="18" charset="0"/>
                <a:cs typeface="Times New Roman" panose="02020603050405020304" pitchFamily="18" charset="0"/>
              </a:rPr>
              <a:t>Involvement of well-coordinated efforts to implement new policies, renew efforts in research on the topic and pursue more radical and potent steps in managing the crisis (Ventola, 2015</a:t>
            </a:r>
            <a:r>
              <a:rPr lang="en-US" sz="1800" dirty="0" smtClean="0">
                <a:latin typeface="Times New Roman" panose="02020603050405020304" pitchFamily="18" charset="0"/>
                <a:cs typeface="Times New Roman" panose="02020603050405020304" pitchFamily="18" charset="0"/>
              </a:rPr>
              <a:t>).</a:t>
            </a:r>
          </a:p>
          <a:p>
            <a:pPr>
              <a:lnSpc>
                <a:spcPct val="220000"/>
              </a:lnSpc>
              <a:buFont typeface="Wingdings" pitchFamily="2" charset="2"/>
              <a:buChar char="Ø"/>
            </a:pPr>
            <a:r>
              <a:rPr lang="en-US" sz="1800" dirty="0" smtClean="0">
                <a:latin typeface="Times New Roman" panose="02020603050405020304" pitchFamily="18" charset="0"/>
                <a:cs typeface="Times New Roman" panose="02020603050405020304" pitchFamily="18" charset="0"/>
              </a:rPr>
              <a:t>Investigations </a:t>
            </a:r>
            <a:r>
              <a:rPr lang="en-US" sz="1800" dirty="0">
                <a:latin typeface="Times New Roman" panose="02020603050405020304" pitchFamily="18" charset="0"/>
                <a:cs typeface="Times New Roman" panose="02020603050405020304" pitchFamily="18" charset="0"/>
              </a:rPr>
              <a:t>should tend to deduce the comprehensive efforts operationalization in order to minimize the resistance </a:t>
            </a:r>
            <a:r>
              <a:rPr lang="en-US" sz="1800" dirty="0" smtClean="0">
                <a:latin typeface="Times New Roman" panose="02020603050405020304" pitchFamily="18" charset="0"/>
                <a:cs typeface="Times New Roman" panose="02020603050405020304" pitchFamily="18" charset="0"/>
              </a:rPr>
              <a:t>pace.</a:t>
            </a:r>
          </a:p>
          <a:p>
            <a:pPr>
              <a:lnSpc>
                <a:spcPct val="220000"/>
              </a:lnSpc>
              <a:buFont typeface="Wingdings" pitchFamily="2" charset="2"/>
              <a:buChar char="Ø"/>
            </a:pPr>
            <a:r>
              <a:rPr lang="en-US" sz="1800" dirty="0" smtClean="0">
                <a:latin typeface="Times New Roman" panose="02020603050405020304" pitchFamily="18" charset="0"/>
                <a:cs typeface="Times New Roman" panose="02020603050405020304" pitchFamily="18" charset="0"/>
              </a:rPr>
              <a:t>Antibiotic </a:t>
            </a:r>
            <a:r>
              <a:rPr lang="en-US" sz="1800" dirty="0">
                <a:latin typeface="Times New Roman" panose="02020603050405020304" pitchFamily="18" charset="0"/>
                <a:cs typeface="Times New Roman" panose="02020603050405020304" pitchFamily="18" charset="0"/>
              </a:rPr>
              <a:t>Resistance Breakers (ARBs) can be utilized to yield greater results in regards to deduce more-effective therapeutic </a:t>
            </a:r>
            <a:r>
              <a:rPr lang="en-US" sz="1800" dirty="0" smtClean="0">
                <a:latin typeface="Times New Roman" panose="02020603050405020304" pitchFamily="18" charset="0"/>
                <a:cs typeface="Times New Roman" panose="02020603050405020304" pitchFamily="18" charset="0"/>
              </a:rPr>
              <a:t>agents.</a:t>
            </a:r>
          </a:p>
          <a:p>
            <a:pPr>
              <a:lnSpc>
                <a:spcPct val="220000"/>
              </a:lnSpc>
              <a:buFont typeface="Wingdings" pitchFamily="2" charset="2"/>
              <a:buChar char="Ø"/>
            </a:pPr>
            <a:r>
              <a:rPr lang="en-US" sz="1800" dirty="0" smtClean="0">
                <a:latin typeface="Times New Roman" panose="02020603050405020304" pitchFamily="18" charset="0"/>
                <a:cs typeface="Times New Roman" panose="02020603050405020304" pitchFamily="18" charset="0"/>
              </a:rPr>
              <a:t>Healthcare </a:t>
            </a:r>
            <a:r>
              <a:rPr lang="en-US" sz="1800" dirty="0">
                <a:latin typeface="Times New Roman" panose="02020603050405020304" pitchFamily="18" charset="0"/>
                <a:cs typeface="Times New Roman" panose="02020603050405020304" pitchFamily="18" charset="0"/>
              </a:rPr>
              <a:t>settings should institute multidisciplinary approaches  with  an intention to apply promising therapies such as probiotics, antibodies and vaccines.</a:t>
            </a:r>
          </a:p>
          <a:p>
            <a:pPr>
              <a:lnSpc>
                <a:spcPct val="220000"/>
              </a:lnSpc>
            </a:pPr>
            <a:endParaRPr lang="en-US"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446123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283DC4C-1551-4276-8C02-A357627B9F1D}"/>
              </a:ext>
            </a:extLst>
          </p:cNvPr>
          <p:cNvSpPr>
            <a:spLocks noGrp="1"/>
          </p:cNvSpPr>
          <p:nvPr>
            <p:ph type="title"/>
          </p:nvPr>
        </p:nvSpPr>
        <p:spPr/>
        <p:txBody>
          <a:bodyPr>
            <a:normAutofit/>
          </a:bodyPr>
          <a:lstStyle/>
          <a:p>
            <a:pPr algn="ctr">
              <a:lnSpc>
                <a:spcPct val="200000"/>
              </a:lnSpc>
            </a:pPr>
            <a:r>
              <a:rPr lang="en-US" sz="1800" b="1" dirty="0">
                <a:latin typeface="Times New Roman" panose="02020603050405020304" pitchFamily="18" charset="0"/>
                <a:cs typeface="Times New Roman" panose="02020603050405020304" pitchFamily="18" charset="0"/>
              </a:rPr>
              <a:t>Summary of Design and Methodology</a:t>
            </a:r>
          </a:p>
        </p:txBody>
      </p:sp>
      <p:sp>
        <p:nvSpPr>
          <p:cNvPr id="3" name="Content Placeholder 2">
            <a:extLst>
              <a:ext uri="{FF2B5EF4-FFF2-40B4-BE49-F238E27FC236}">
                <a16:creationId xmlns:a16="http://schemas.microsoft.com/office/drawing/2014/main" xmlns="" id="{0AAA0F87-B079-4BB5-8D4E-F4C0D5C03020}"/>
              </a:ext>
            </a:extLst>
          </p:cNvPr>
          <p:cNvSpPr>
            <a:spLocks noGrp="1"/>
          </p:cNvSpPr>
          <p:nvPr>
            <p:ph idx="1"/>
          </p:nvPr>
        </p:nvSpPr>
        <p:spPr/>
        <p:txBody>
          <a:bodyPr>
            <a:normAutofit lnSpcReduction="10000"/>
          </a:bodyPr>
          <a:lstStyle/>
          <a:p>
            <a:pPr>
              <a:lnSpc>
                <a:spcPct val="200000"/>
              </a:lnSpc>
              <a:buFont typeface="Wingdings" pitchFamily="2" charset="2"/>
              <a:buChar char="Ø"/>
            </a:pPr>
            <a:r>
              <a:rPr lang="en-US" sz="1800" dirty="0">
                <a:latin typeface="Times New Roman" panose="02020603050405020304" pitchFamily="18" charset="0"/>
                <a:cs typeface="Times New Roman" panose="02020603050405020304" pitchFamily="18" charset="0"/>
              </a:rPr>
              <a:t>The nature of antibiotic resistance is that it occurs  due to persistent use of certain medications, or bacteria changes in response to this </a:t>
            </a:r>
            <a:r>
              <a:rPr lang="en-US" sz="1800" dirty="0" smtClean="0">
                <a:latin typeface="Times New Roman" panose="02020603050405020304" pitchFamily="18" charset="0"/>
                <a:cs typeface="Times New Roman" panose="02020603050405020304" pitchFamily="18" charset="0"/>
              </a:rPr>
              <a:t>medicine.</a:t>
            </a:r>
          </a:p>
          <a:p>
            <a:pPr>
              <a:lnSpc>
                <a:spcPct val="200000"/>
              </a:lnSpc>
              <a:buFont typeface="Wingdings" pitchFamily="2" charset="2"/>
              <a:buChar char="Ø"/>
            </a:pPr>
            <a:r>
              <a:rPr lang="en-US" sz="1800" dirty="0" smtClean="0">
                <a:latin typeface="Times New Roman" panose="02020603050405020304" pitchFamily="18" charset="0"/>
                <a:cs typeface="Times New Roman" panose="02020603050405020304" pitchFamily="18" charset="0"/>
              </a:rPr>
              <a:t>The </a:t>
            </a:r>
            <a:r>
              <a:rPr lang="en-US" sz="1800" dirty="0">
                <a:latin typeface="Times New Roman" panose="02020603050405020304" pitchFamily="18" charset="0"/>
                <a:cs typeface="Times New Roman" panose="02020603050405020304" pitchFamily="18" charset="0"/>
              </a:rPr>
              <a:t>bacteria infects either humans or </a:t>
            </a:r>
            <a:r>
              <a:rPr lang="en-US" sz="1800" dirty="0" smtClean="0">
                <a:latin typeface="Times New Roman" panose="02020603050405020304" pitchFamily="18" charset="0"/>
                <a:cs typeface="Times New Roman" panose="02020603050405020304" pitchFamily="18" charset="0"/>
              </a:rPr>
              <a:t>animals.</a:t>
            </a:r>
          </a:p>
          <a:p>
            <a:pPr>
              <a:lnSpc>
                <a:spcPct val="200000"/>
              </a:lnSpc>
              <a:buFont typeface="Wingdings" pitchFamily="2" charset="2"/>
              <a:buChar char="Ø"/>
            </a:pPr>
            <a:r>
              <a:rPr lang="en-US" sz="1800" dirty="0" smtClean="0">
                <a:latin typeface="Times New Roman" panose="02020603050405020304" pitchFamily="18" charset="0"/>
                <a:cs typeface="Times New Roman" panose="02020603050405020304" pitchFamily="18" charset="0"/>
              </a:rPr>
              <a:t>Sampling </a:t>
            </a:r>
            <a:r>
              <a:rPr lang="en-US" sz="1800" dirty="0">
                <a:latin typeface="Times New Roman" panose="02020603050405020304" pitchFamily="18" charset="0"/>
                <a:cs typeface="Times New Roman" panose="02020603050405020304" pitchFamily="18" charset="0"/>
              </a:rPr>
              <a:t>will be conducted in both humans and </a:t>
            </a:r>
            <a:r>
              <a:rPr lang="en-US" sz="1800" dirty="0" smtClean="0">
                <a:latin typeface="Times New Roman" panose="02020603050405020304" pitchFamily="18" charset="0"/>
                <a:cs typeface="Times New Roman" panose="02020603050405020304" pitchFamily="18" charset="0"/>
              </a:rPr>
              <a:t>animals.</a:t>
            </a:r>
          </a:p>
          <a:p>
            <a:pPr>
              <a:lnSpc>
                <a:spcPct val="200000"/>
              </a:lnSpc>
              <a:buFont typeface="Wingdings" pitchFamily="2" charset="2"/>
              <a:buChar char="Ø"/>
            </a:pPr>
            <a:r>
              <a:rPr lang="en-US" sz="1800" dirty="0" smtClean="0">
                <a:latin typeface="Times New Roman" panose="02020603050405020304" pitchFamily="18" charset="0"/>
                <a:cs typeface="Times New Roman" panose="02020603050405020304" pitchFamily="18" charset="0"/>
              </a:rPr>
              <a:t>Study </a:t>
            </a:r>
            <a:r>
              <a:rPr lang="en-US" sz="1800" dirty="0">
                <a:latin typeface="Times New Roman" panose="02020603050405020304" pitchFamily="18" charset="0"/>
                <a:cs typeface="Times New Roman" panose="02020603050405020304" pitchFamily="18" charset="0"/>
              </a:rPr>
              <a:t>design will be based on the carrying out a sample study in animal firms by the application of Antimicrobial Resistance monitoring strategy</a:t>
            </a:r>
          </a:p>
          <a:p>
            <a:pPr marL="0" indent="0">
              <a:lnSpc>
                <a:spcPct val="200000"/>
              </a:lnSpc>
              <a:buNone/>
            </a:pPr>
            <a:endParaRPr lang="en-US" sz="1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774497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B1FEAE7-DF0B-447D-BF5C-7680226A0C06}"/>
              </a:ext>
            </a:extLst>
          </p:cNvPr>
          <p:cNvSpPr>
            <a:spLocks noGrp="1"/>
          </p:cNvSpPr>
          <p:nvPr>
            <p:ph type="title"/>
          </p:nvPr>
        </p:nvSpPr>
        <p:spPr/>
        <p:txBody>
          <a:bodyPr>
            <a:normAutofit/>
          </a:bodyPr>
          <a:lstStyle/>
          <a:p>
            <a:pPr algn="ctr">
              <a:lnSpc>
                <a:spcPct val="200000"/>
              </a:lnSpc>
            </a:pPr>
            <a:r>
              <a:rPr lang="en-US" sz="2400" b="1" dirty="0">
                <a:latin typeface="Times New Roman" panose="02020603050405020304" pitchFamily="18" charset="0"/>
                <a:cs typeface="Times New Roman" panose="02020603050405020304" pitchFamily="18" charset="0"/>
              </a:rPr>
              <a:t>Sample Procedures</a:t>
            </a:r>
          </a:p>
        </p:txBody>
      </p:sp>
      <p:sp>
        <p:nvSpPr>
          <p:cNvPr id="3" name="Content Placeholder 2">
            <a:extLst>
              <a:ext uri="{FF2B5EF4-FFF2-40B4-BE49-F238E27FC236}">
                <a16:creationId xmlns:a16="http://schemas.microsoft.com/office/drawing/2014/main" xmlns="" id="{76F2DD58-51CD-4CCB-93D0-DE8C5F0AC457}"/>
              </a:ext>
            </a:extLst>
          </p:cNvPr>
          <p:cNvSpPr>
            <a:spLocks noGrp="1"/>
          </p:cNvSpPr>
          <p:nvPr>
            <p:ph idx="1"/>
          </p:nvPr>
        </p:nvSpPr>
        <p:spPr/>
        <p:txBody>
          <a:bodyPr>
            <a:normAutofit fontScale="85000" lnSpcReduction="10000"/>
          </a:bodyPr>
          <a:lstStyle/>
          <a:p>
            <a:pPr>
              <a:lnSpc>
                <a:spcPct val="200000"/>
              </a:lnSpc>
              <a:buFont typeface="Wingdings" pitchFamily="2" charset="2"/>
              <a:buChar char="Ø"/>
            </a:pPr>
            <a:r>
              <a:rPr lang="en-US" sz="1800" dirty="0">
                <a:latin typeface="Times New Roman" panose="02020603050405020304" pitchFamily="18" charset="0"/>
                <a:cs typeface="Times New Roman" panose="02020603050405020304" pitchFamily="18" charset="0"/>
              </a:rPr>
              <a:t>A sample  population of 13 years and above will be selected in a public hospital, and both women and men will be </a:t>
            </a:r>
            <a:r>
              <a:rPr lang="en-US" sz="1800" dirty="0" smtClean="0">
                <a:latin typeface="Times New Roman" panose="02020603050405020304" pitchFamily="18" charset="0"/>
                <a:cs typeface="Times New Roman" panose="02020603050405020304" pitchFamily="18" charset="0"/>
              </a:rPr>
              <a:t>involved.</a:t>
            </a:r>
          </a:p>
          <a:p>
            <a:pPr>
              <a:lnSpc>
                <a:spcPct val="200000"/>
              </a:lnSpc>
              <a:buFont typeface="Wingdings" pitchFamily="2" charset="2"/>
              <a:buChar char="Ø"/>
            </a:pPr>
            <a:r>
              <a:rPr lang="en-US" sz="1800" dirty="0" smtClean="0">
                <a:latin typeface="Times New Roman" panose="02020603050405020304" pitchFamily="18" charset="0"/>
                <a:cs typeface="Times New Roman" panose="02020603050405020304" pitchFamily="18" charset="0"/>
              </a:rPr>
              <a:t>A </a:t>
            </a:r>
            <a:r>
              <a:rPr lang="en-US" sz="1800" dirty="0">
                <a:latin typeface="Times New Roman" panose="02020603050405020304" pitchFamily="18" charset="0"/>
                <a:cs typeface="Times New Roman" panose="02020603050405020304" pitchFamily="18" charset="0"/>
              </a:rPr>
              <a:t>sample of 20 individuals with a population of 150 patients selected and isolated from </a:t>
            </a:r>
            <a:r>
              <a:rPr lang="en-US" sz="1800" dirty="0" smtClean="0">
                <a:latin typeface="Times New Roman" panose="02020603050405020304" pitchFamily="18" charset="0"/>
                <a:cs typeface="Times New Roman" panose="02020603050405020304" pitchFamily="18" charset="0"/>
              </a:rPr>
              <a:t>bacteria.</a:t>
            </a:r>
          </a:p>
          <a:p>
            <a:pPr>
              <a:lnSpc>
                <a:spcPct val="200000"/>
              </a:lnSpc>
              <a:buFont typeface="Wingdings" pitchFamily="2" charset="2"/>
              <a:buChar char="Ø"/>
            </a:pPr>
            <a:r>
              <a:rPr lang="en-US" sz="1800" dirty="0" smtClean="0">
                <a:latin typeface="Times New Roman" panose="02020603050405020304" pitchFamily="18" charset="0"/>
                <a:cs typeface="Times New Roman" panose="02020603050405020304" pitchFamily="18" charset="0"/>
              </a:rPr>
              <a:t>The </a:t>
            </a:r>
            <a:r>
              <a:rPr lang="en-US" sz="1800" dirty="0">
                <a:latin typeface="Times New Roman" panose="02020603050405020304" pitchFamily="18" charset="0"/>
                <a:cs typeface="Times New Roman" panose="02020603050405020304" pitchFamily="18" charset="0"/>
              </a:rPr>
              <a:t>48 isolates per sample will be chosen from three individuals and their stool </a:t>
            </a:r>
            <a:r>
              <a:rPr lang="en-US" sz="1800" dirty="0" smtClean="0">
                <a:latin typeface="Times New Roman" panose="02020603050405020304" pitchFamily="18" charset="0"/>
                <a:cs typeface="Times New Roman" panose="02020603050405020304" pitchFamily="18" charset="0"/>
              </a:rPr>
              <a:t>used.</a:t>
            </a:r>
          </a:p>
          <a:p>
            <a:pPr>
              <a:lnSpc>
                <a:spcPct val="200000"/>
              </a:lnSpc>
              <a:buFont typeface="Wingdings" pitchFamily="2" charset="2"/>
              <a:buChar char="Ø"/>
            </a:pPr>
            <a:r>
              <a:rPr lang="en-US" sz="1800" dirty="0" smtClean="0">
                <a:latin typeface="Times New Roman" panose="02020603050405020304" pitchFamily="18" charset="0"/>
                <a:cs typeface="Times New Roman" panose="02020603050405020304" pitchFamily="18" charset="0"/>
              </a:rPr>
              <a:t>Sampling </a:t>
            </a:r>
            <a:r>
              <a:rPr lang="en-US" sz="1800" dirty="0">
                <a:latin typeface="Times New Roman" panose="02020603050405020304" pitchFamily="18" charset="0"/>
                <a:cs typeface="Times New Roman" panose="02020603050405020304" pitchFamily="18" charset="0"/>
              </a:rPr>
              <a:t>will be done in firms for the determination of antibiotic </a:t>
            </a:r>
            <a:r>
              <a:rPr lang="en-US" sz="1800" dirty="0" smtClean="0">
                <a:latin typeface="Times New Roman" panose="02020603050405020304" pitchFamily="18" charset="0"/>
                <a:cs typeface="Times New Roman" panose="02020603050405020304" pitchFamily="18" charset="0"/>
              </a:rPr>
              <a:t>resistance.</a:t>
            </a:r>
          </a:p>
          <a:p>
            <a:pPr>
              <a:lnSpc>
                <a:spcPct val="200000"/>
              </a:lnSpc>
              <a:buFont typeface="Wingdings" pitchFamily="2" charset="2"/>
              <a:buChar char="Ø"/>
            </a:pPr>
            <a:r>
              <a:rPr lang="en-US" sz="1800" dirty="0" smtClean="0">
                <a:latin typeface="Times New Roman" panose="02020603050405020304" pitchFamily="18" charset="0"/>
                <a:cs typeface="Times New Roman" panose="02020603050405020304" pitchFamily="18" charset="0"/>
              </a:rPr>
              <a:t>1500 </a:t>
            </a:r>
            <a:r>
              <a:rPr lang="en-US" sz="1800" dirty="0">
                <a:latin typeface="Times New Roman" panose="02020603050405020304" pitchFamily="18" charset="0"/>
                <a:cs typeface="Times New Roman" panose="02020603050405020304" pitchFamily="18" charset="0"/>
              </a:rPr>
              <a:t>isolates from 30 firms with 300 fattening pigs will be tested to examine the extent of resistance using 12 antimicrobial.</a:t>
            </a:r>
          </a:p>
        </p:txBody>
      </p:sp>
    </p:spTree>
    <p:extLst>
      <p:ext uri="{BB962C8B-B14F-4D97-AF65-F5344CB8AC3E}">
        <p14:creationId xmlns:p14="http://schemas.microsoft.com/office/powerpoint/2010/main" val="25455906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3D613C4-88E3-444A-AF06-14C3CE5D2884}"/>
              </a:ext>
            </a:extLst>
          </p:cNvPr>
          <p:cNvSpPr>
            <a:spLocks noGrp="1"/>
          </p:cNvSpPr>
          <p:nvPr>
            <p:ph type="title"/>
          </p:nvPr>
        </p:nvSpPr>
        <p:spPr/>
        <p:txBody>
          <a:bodyPr>
            <a:normAutofit/>
          </a:bodyPr>
          <a:lstStyle/>
          <a:p>
            <a:pPr algn="ctr">
              <a:lnSpc>
                <a:spcPct val="200000"/>
              </a:lnSpc>
            </a:pPr>
            <a:r>
              <a:rPr lang="en-US" sz="2000" b="1" dirty="0">
                <a:latin typeface="Times New Roman" panose="02020603050405020304" pitchFamily="18" charset="0"/>
                <a:cs typeface="Times New Roman" panose="02020603050405020304" pitchFamily="18" charset="0"/>
              </a:rPr>
              <a:t>Sample </a:t>
            </a:r>
            <a:r>
              <a:rPr lang="en-US" sz="2000" b="1" dirty="0" smtClean="0">
                <a:latin typeface="Times New Roman" panose="02020603050405020304" pitchFamily="18" charset="0"/>
                <a:cs typeface="Times New Roman" panose="02020603050405020304" pitchFamily="18" charset="0"/>
              </a:rPr>
              <a:t>Procedures…….</a:t>
            </a:r>
            <a:endParaRPr lang="en-US" sz="20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93BC0815-17CB-4C0D-9AE3-0C78132E70BD}"/>
              </a:ext>
            </a:extLst>
          </p:cNvPr>
          <p:cNvSpPr>
            <a:spLocks noGrp="1"/>
          </p:cNvSpPr>
          <p:nvPr>
            <p:ph idx="1"/>
          </p:nvPr>
        </p:nvSpPr>
        <p:spPr/>
        <p:txBody>
          <a:bodyPr>
            <a:normAutofit fontScale="85000" lnSpcReduction="10000"/>
          </a:bodyPr>
          <a:lstStyle/>
          <a:p>
            <a:pPr>
              <a:lnSpc>
                <a:spcPct val="200000"/>
              </a:lnSpc>
              <a:buFont typeface="Wingdings" pitchFamily="2" charset="2"/>
              <a:buChar char="Ø"/>
            </a:pPr>
            <a:r>
              <a:rPr lang="en-US" sz="1800" dirty="0">
                <a:latin typeface="Times New Roman" panose="02020603050405020304" pitchFamily="18" charset="0"/>
                <a:cs typeface="Times New Roman" panose="02020603050405020304" pitchFamily="18" charset="0"/>
              </a:rPr>
              <a:t>Data consistency and reliability will be improved through frequent monitoring and observation of the sample being tested and </a:t>
            </a:r>
            <a:r>
              <a:rPr lang="en-US" sz="1800" dirty="0" smtClean="0">
                <a:latin typeface="Times New Roman" panose="02020603050405020304" pitchFamily="18" charset="0"/>
                <a:cs typeface="Times New Roman" panose="02020603050405020304" pitchFamily="18" charset="0"/>
              </a:rPr>
              <a:t>test-retesting.</a:t>
            </a:r>
          </a:p>
          <a:p>
            <a:pPr>
              <a:lnSpc>
                <a:spcPct val="200000"/>
              </a:lnSpc>
              <a:buFont typeface="Wingdings" pitchFamily="2" charset="2"/>
              <a:buChar char="Ø"/>
            </a:pPr>
            <a:r>
              <a:rPr lang="en-US" sz="1800" dirty="0" smtClean="0">
                <a:latin typeface="Times New Roman" panose="02020603050405020304" pitchFamily="18" charset="0"/>
                <a:cs typeface="Times New Roman" panose="02020603050405020304" pitchFamily="18" charset="0"/>
              </a:rPr>
              <a:t>The </a:t>
            </a:r>
            <a:r>
              <a:rPr lang="en-US" sz="1800" dirty="0">
                <a:latin typeface="Times New Roman" panose="02020603050405020304" pitchFamily="18" charset="0"/>
                <a:cs typeface="Times New Roman" panose="02020603050405020304" pitchFamily="18" charset="0"/>
              </a:rPr>
              <a:t>measurement tool is reliable due to small and manageable sample size giving a confidence interval of 95</a:t>
            </a:r>
            <a:r>
              <a:rPr lang="en-US" sz="1800" dirty="0" smtClean="0">
                <a:latin typeface="Times New Roman" panose="02020603050405020304" pitchFamily="18" charset="0"/>
                <a:cs typeface="Times New Roman" panose="02020603050405020304" pitchFamily="18" charset="0"/>
              </a:rPr>
              <a:t>%.</a:t>
            </a:r>
          </a:p>
          <a:p>
            <a:pPr>
              <a:lnSpc>
                <a:spcPct val="200000"/>
              </a:lnSpc>
              <a:buFont typeface="Wingdings" pitchFamily="2" charset="2"/>
              <a:buChar char="Ø"/>
            </a:pPr>
            <a:r>
              <a:rPr lang="en-US" sz="1800" dirty="0" smtClean="0">
                <a:latin typeface="Times New Roman" panose="02020603050405020304" pitchFamily="18" charset="0"/>
                <a:cs typeface="Times New Roman" panose="02020603050405020304" pitchFamily="18" charset="0"/>
              </a:rPr>
              <a:t>The </a:t>
            </a:r>
            <a:r>
              <a:rPr lang="en-US" sz="1800" dirty="0">
                <a:latin typeface="Times New Roman" panose="02020603050405020304" pitchFamily="18" charset="0"/>
                <a:cs typeface="Times New Roman" panose="02020603050405020304" pitchFamily="18" charset="0"/>
              </a:rPr>
              <a:t>data collection process will be made consistent and reliable </a:t>
            </a:r>
            <a:r>
              <a:rPr lang="en-US" sz="1800" dirty="0" smtClean="0">
                <a:latin typeface="Times New Roman" panose="02020603050405020304" pitchFamily="18" charset="0"/>
                <a:cs typeface="Times New Roman" panose="02020603050405020304" pitchFamily="18" charset="0"/>
              </a:rPr>
              <a:t>by;</a:t>
            </a:r>
          </a:p>
          <a:p>
            <a:pPr>
              <a:lnSpc>
                <a:spcPct val="200000"/>
              </a:lnSpc>
              <a:buFont typeface="Wingdings" pitchFamily="2" charset="2"/>
              <a:buChar char="v"/>
            </a:pPr>
            <a:r>
              <a:rPr lang="en-US" sz="1800" dirty="0" smtClean="0">
                <a:latin typeface="Times New Roman" panose="02020603050405020304" pitchFamily="18" charset="0"/>
                <a:cs typeface="Times New Roman" panose="02020603050405020304" pitchFamily="18" charset="0"/>
              </a:rPr>
              <a:t>Incorporating </a:t>
            </a:r>
            <a:r>
              <a:rPr lang="en-US" sz="1800" dirty="0">
                <a:latin typeface="Times New Roman" panose="02020603050405020304" pitchFamily="18" charset="0"/>
                <a:cs typeface="Times New Roman" panose="02020603050405020304" pitchFamily="18" charset="0"/>
              </a:rPr>
              <a:t>the usage of reliable data, key parameter alignment, maintaining neutrality and using computerized programs.</a:t>
            </a:r>
          </a:p>
          <a:p>
            <a:pPr marL="0" indent="0">
              <a:lnSpc>
                <a:spcPct val="200000"/>
              </a:lnSpc>
              <a:buNone/>
            </a:pPr>
            <a:endParaRPr lang="en-US"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502991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BA9E585-1DE4-4ABF-AC01-8F38A6C0B97C}"/>
              </a:ext>
            </a:extLst>
          </p:cNvPr>
          <p:cNvSpPr>
            <a:spLocks noGrp="1"/>
          </p:cNvSpPr>
          <p:nvPr>
            <p:ph type="title"/>
          </p:nvPr>
        </p:nvSpPr>
        <p:spPr/>
        <p:txBody>
          <a:bodyPr>
            <a:normAutofit/>
          </a:bodyPr>
          <a:lstStyle/>
          <a:p>
            <a:pPr algn="ctr">
              <a:lnSpc>
                <a:spcPct val="200000"/>
              </a:lnSpc>
            </a:pPr>
            <a:r>
              <a:rPr lang="en-US" sz="1400" b="1" dirty="0">
                <a:latin typeface="Times New Roman" panose="02020603050405020304" pitchFamily="18" charset="0"/>
                <a:cs typeface="Times New Roman" panose="02020603050405020304" pitchFamily="18" charset="0"/>
              </a:rPr>
              <a:t>Method of Data Collection</a:t>
            </a:r>
          </a:p>
        </p:txBody>
      </p:sp>
      <p:sp>
        <p:nvSpPr>
          <p:cNvPr id="3" name="Content Placeholder 2">
            <a:extLst>
              <a:ext uri="{FF2B5EF4-FFF2-40B4-BE49-F238E27FC236}">
                <a16:creationId xmlns:a16="http://schemas.microsoft.com/office/drawing/2014/main" xmlns="" id="{F6FB80C8-8613-4EFD-BE21-5CB20AC1A0EF}"/>
              </a:ext>
            </a:extLst>
          </p:cNvPr>
          <p:cNvSpPr>
            <a:spLocks noGrp="1"/>
          </p:cNvSpPr>
          <p:nvPr>
            <p:ph idx="1"/>
          </p:nvPr>
        </p:nvSpPr>
        <p:spPr/>
        <p:txBody>
          <a:bodyPr>
            <a:normAutofit/>
          </a:bodyPr>
          <a:lstStyle/>
          <a:p>
            <a:pPr>
              <a:lnSpc>
                <a:spcPct val="200000"/>
              </a:lnSpc>
              <a:buFont typeface="Wingdings" pitchFamily="2" charset="2"/>
              <a:buChar char="Ø"/>
            </a:pPr>
            <a:r>
              <a:rPr lang="en-US" sz="1800" dirty="0">
                <a:latin typeface="Times New Roman" panose="02020603050405020304" pitchFamily="18" charset="0"/>
                <a:cs typeface="Times New Roman" panose="02020603050405020304" pitchFamily="18" charset="0"/>
              </a:rPr>
              <a:t>The selection criterion in the case of human participants is that they must  be 13 and above years be available in the public </a:t>
            </a:r>
            <a:r>
              <a:rPr lang="en-US" sz="1800" dirty="0" smtClean="0">
                <a:latin typeface="Times New Roman" panose="02020603050405020304" pitchFamily="18" charset="0"/>
                <a:cs typeface="Times New Roman" panose="02020603050405020304" pitchFamily="18" charset="0"/>
              </a:rPr>
              <a:t>hospital.</a:t>
            </a:r>
          </a:p>
          <a:p>
            <a:pPr>
              <a:lnSpc>
                <a:spcPct val="200000"/>
              </a:lnSpc>
              <a:buFont typeface="Wingdings" pitchFamily="2" charset="2"/>
              <a:buChar char="Ø"/>
            </a:pPr>
            <a:r>
              <a:rPr lang="en-US" sz="1800" dirty="0" smtClean="0">
                <a:latin typeface="Times New Roman" panose="02020603050405020304" pitchFamily="18" charset="0"/>
                <a:cs typeface="Times New Roman" panose="02020603050405020304" pitchFamily="18" charset="0"/>
              </a:rPr>
              <a:t>Random </a:t>
            </a:r>
            <a:r>
              <a:rPr lang="en-US" sz="1800" dirty="0">
                <a:latin typeface="Times New Roman" panose="02020603050405020304" pitchFamily="18" charset="0"/>
                <a:cs typeface="Times New Roman" panose="02020603050405020304" pitchFamily="18" charset="0"/>
              </a:rPr>
              <a:t>selection of 30 firms rearing pigs and 300 pigs will be randomly </a:t>
            </a:r>
            <a:r>
              <a:rPr lang="en-US" sz="1800" dirty="0" smtClean="0">
                <a:latin typeface="Times New Roman" panose="02020603050405020304" pitchFamily="18" charset="0"/>
                <a:cs typeface="Times New Roman" panose="02020603050405020304" pitchFamily="18" charset="0"/>
              </a:rPr>
              <a:t>selected.</a:t>
            </a:r>
            <a:endParaRPr lang="en-US" sz="1800" b="1" dirty="0">
              <a:latin typeface="Times New Roman" panose="02020603050405020304" pitchFamily="18" charset="0"/>
              <a:cs typeface="Times New Roman" panose="02020603050405020304" pitchFamily="18" charset="0"/>
            </a:endParaRPr>
          </a:p>
          <a:p>
            <a:pPr>
              <a:lnSpc>
                <a:spcPct val="200000"/>
              </a:lnSpc>
              <a:buFont typeface="Wingdings" pitchFamily="2" charset="2"/>
              <a:buChar char="Ø"/>
            </a:pPr>
            <a:r>
              <a:rPr lang="en-US" sz="1800" dirty="0" smtClean="0">
                <a:latin typeface="Times New Roman" panose="02020603050405020304" pitchFamily="18" charset="0"/>
                <a:cs typeface="Times New Roman" panose="02020603050405020304" pitchFamily="18" charset="0"/>
              </a:rPr>
              <a:t>Observation  </a:t>
            </a:r>
            <a:r>
              <a:rPr lang="en-US" sz="1800" dirty="0">
                <a:latin typeface="Times New Roman" panose="02020603050405020304" pitchFamily="18" charset="0"/>
                <a:cs typeface="Times New Roman" panose="02020603050405020304" pitchFamily="18" charset="0"/>
              </a:rPr>
              <a:t>method is used to collect data, most importantly, the stool samples will be subjected to laboratory analysis</a:t>
            </a:r>
          </a:p>
        </p:txBody>
      </p:sp>
    </p:spTree>
    <p:extLst>
      <p:ext uri="{BB962C8B-B14F-4D97-AF65-F5344CB8AC3E}">
        <p14:creationId xmlns:p14="http://schemas.microsoft.com/office/powerpoint/2010/main" val="26836083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CF94771-E2CD-4C66-A436-8807B0B96F46}"/>
              </a:ext>
            </a:extLst>
          </p:cNvPr>
          <p:cNvSpPr>
            <a:spLocks noGrp="1"/>
          </p:cNvSpPr>
          <p:nvPr>
            <p:ph type="title"/>
          </p:nvPr>
        </p:nvSpPr>
        <p:spPr/>
        <p:txBody>
          <a:bodyPr>
            <a:normAutofit/>
          </a:bodyPr>
          <a:lstStyle/>
          <a:p>
            <a:pPr algn="ctr"/>
            <a:r>
              <a:rPr lang="en-US" sz="1400" b="1" dirty="0">
                <a:latin typeface="Times New Roman" panose="02020603050405020304" pitchFamily="18" charset="0"/>
                <a:cs typeface="Times New Roman" panose="02020603050405020304" pitchFamily="18" charset="0"/>
              </a:rPr>
              <a:t>Overview of Data Analysis Plan</a:t>
            </a:r>
          </a:p>
        </p:txBody>
      </p:sp>
      <p:sp>
        <p:nvSpPr>
          <p:cNvPr id="3" name="Content Placeholder 2">
            <a:extLst>
              <a:ext uri="{FF2B5EF4-FFF2-40B4-BE49-F238E27FC236}">
                <a16:creationId xmlns:a16="http://schemas.microsoft.com/office/drawing/2014/main" xmlns="" id="{AB1F115A-2D09-488C-BE6F-666013524E37}"/>
              </a:ext>
            </a:extLst>
          </p:cNvPr>
          <p:cNvSpPr>
            <a:spLocks noGrp="1"/>
          </p:cNvSpPr>
          <p:nvPr>
            <p:ph idx="1"/>
          </p:nvPr>
        </p:nvSpPr>
        <p:spPr>
          <a:xfrm>
            <a:off x="838200" y="1825624"/>
            <a:ext cx="10515600" cy="5032375"/>
          </a:xfrm>
        </p:spPr>
        <p:txBody>
          <a:bodyPr>
            <a:noAutofit/>
          </a:bodyPr>
          <a:lstStyle/>
          <a:p>
            <a:pPr>
              <a:lnSpc>
                <a:spcPct val="200000"/>
              </a:lnSpc>
              <a:buFont typeface="Wingdings" pitchFamily="2" charset="2"/>
              <a:buChar char="Ø"/>
            </a:pPr>
            <a:r>
              <a:rPr lang="en-US" sz="1600" dirty="0">
                <a:latin typeface="Times New Roman" panose="02020603050405020304" pitchFamily="18" charset="0"/>
                <a:cs typeface="Times New Roman" panose="02020603050405020304" pitchFamily="18" charset="0"/>
              </a:rPr>
              <a:t>The number of samples that will form a concentration of colonies will be observed and </a:t>
            </a:r>
            <a:r>
              <a:rPr lang="en-US" sz="1600" dirty="0" smtClean="0">
                <a:latin typeface="Times New Roman" panose="02020603050405020304" pitchFamily="18" charset="0"/>
                <a:cs typeface="Times New Roman" panose="02020603050405020304" pitchFamily="18" charset="0"/>
              </a:rPr>
              <a:t>recorded.</a:t>
            </a:r>
          </a:p>
          <a:p>
            <a:pPr>
              <a:lnSpc>
                <a:spcPct val="200000"/>
              </a:lnSpc>
              <a:buFont typeface="Wingdings" pitchFamily="2" charset="2"/>
              <a:buChar char="Ø"/>
            </a:pPr>
            <a:r>
              <a:rPr lang="en-US" sz="1600" dirty="0" smtClean="0">
                <a:latin typeface="Times New Roman" panose="02020603050405020304" pitchFamily="18" charset="0"/>
                <a:cs typeface="Times New Roman" panose="02020603050405020304" pitchFamily="18" charset="0"/>
              </a:rPr>
              <a:t>The </a:t>
            </a:r>
            <a:r>
              <a:rPr lang="en-US" sz="1600" dirty="0">
                <a:latin typeface="Times New Roman" panose="02020603050405020304" pitchFamily="18" charset="0"/>
                <a:cs typeface="Times New Roman" panose="02020603050405020304" pitchFamily="18" charset="0"/>
              </a:rPr>
              <a:t>samples which will not form the colonies will also be observed and recorded to indicate individuals who are susceptible to antibiotic resistance (Laws, Shaaban &amp; Rahman, 2019). </a:t>
            </a:r>
            <a:endParaRPr lang="en-US" sz="1600" dirty="0" smtClean="0">
              <a:latin typeface="Times New Roman" panose="02020603050405020304" pitchFamily="18" charset="0"/>
              <a:cs typeface="Times New Roman" panose="02020603050405020304" pitchFamily="18" charset="0"/>
            </a:endParaRPr>
          </a:p>
          <a:p>
            <a:pPr>
              <a:lnSpc>
                <a:spcPct val="200000"/>
              </a:lnSpc>
              <a:buFont typeface="Wingdings" pitchFamily="2" charset="2"/>
              <a:buChar char="Ø"/>
            </a:pPr>
            <a:r>
              <a:rPr lang="en-US" sz="1600" dirty="0" smtClean="0">
                <a:latin typeface="Times New Roman" panose="02020603050405020304" pitchFamily="18" charset="0"/>
                <a:cs typeface="Times New Roman" panose="02020603050405020304" pitchFamily="18" charset="0"/>
              </a:rPr>
              <a:t>Identification </a:t>
            </a:r>
            <a:r>
              <a:rPr lang="en-US" sz="1600" dirty="0">
                <a:latin typeface="Times New Roman" panose="02020603050405020304" pitchFamily="18" charset="0"/>
                <a:cs typeface="Times New Roman" panose="02020603050405020304" pitchFamily="18" charset="0"/>
              </a:rPr>
              <a:t>of the variables to define items from the sampled </a:t>
            </a:r>
            <a:r>
              <a:rPr lang="en-US" sz="1600" dirty="0" smtClean="0">
                <a:latin typeface="Times New Roman" panose="02020603050405020304" pitchFamily="18" charset="0"/>
                <a:cs typeface="Times New Roman" panose="02020603050405020304" pitchFamily="18" charset="0"/>
              </a:rPr>
              <a:t>data.</a:t>
            </a:r>
          </a:p>
          <a:p>
            <a:pPr>
              <a:lnSpc>
                <a:spcPct val="200000"/>
              </a:lnSpc>
              <a:buFont typeface="Wingdings" pitchFamily="2" charset="2"/>
              <a:buChar char="Ø"/>
            </a:pPr>
            <a:r>
              <a:rPr lang="en-US" sz="1600" dirty="0" smtClean="0">
                <a:latin typeface="Times New Roman" panose="02020603050405020304" pitchFamily="18" charset="0"/>
                <a:cs typeface="Times New Roman" panose="02020603050405020304" pitchFamily="18" charset="0"/>
              </a:rPr>
              <a:t>The </a:t>
            </a:r>
            <a:r>
              <a:rPr lang="en-US" sz="1600" dirty="0">
                <a:latin typeface="Times New Roman" panose="02020603050405020304" pitchFamily="18" charset="0"/>
                <a:cs typeface="Times New Roman" panose="02020603050405020304" pitchFamily="18" charset="0"/>
              </a:rPr>
              <a:t>variables include; a group of individuals with 13 years and above, the sampled animals from the firm, the bacteria and </a:t>
            </a:r>
            <a:r>
              <a:rPr lang="en-US" sz="1600" dirty="0" smtClean="0">
                <a:latin typeface="Times New Roman" panose="02020603050405020304" pitchFamily="18" charset="0"/>
                <a:cs typeface="Times New Roman" panose="02020603050405020304" pitchFamily="18" charset="0"/>
              </a:rPr>
              <a:t>antibiotics.</a:t>
            </a:r>
          </a:p>
          <a:p>
            <a:pPr>
              <a:lnSpc>
                <a:spcPct val="200000"/>
              </a:lnSpc>
              <a:buFont typeface="Wingdings" pitchFamily="2" charset="2"/>
              <a:buChar char="Ø"/>
            </a:pPr>
            <a:r>
              <a:rPr lang="en-US" sz="1600" dirty="0" smtClean="0">
                <a:latin typeface="Times New Roman" panose="02020603050405020304" pitchFamily="18" charset="0"/>
                <a:cs typeface="Times New Roman" panose="02020603050405020304" pitchFamily="18" charset="0"/>
              </a:rPr>
              <a:t>The </a:t>
            </a:r>
            <a:r>
              <a:rPr lang="en-US" sz="1600" dirty="0">
                <a:latin typeface="Times New Roman" panose="02020603050405020304" pitchFamily="18" charset="0"/>
                <a:cs typeface="Times New Roman" panose="02020603050405020304" pitchFamily="18" charset="0"/>
              </a:rPr>
              <a:t>objective is to determine whether they will be resistance to a given antibiotics when the sampled population is subjected to a given </a:t>
            </a:r>
            <a:r>
              <a:rPr lang="en-US" sz="1600" dirty="0" smtClean="0">
                <a:latin typeface="Times New Roman" panose="02020603050405020304" pitchFamily="18" charset="0"/>
                <a:cs typeface="Times New Roman" panose="02020603050405020304" pitchFamily="18" charset="0"/>
              </a:rPr>
              <a:t>bacteria.</a:t>
            </a:r>
          </a:p>
          <a:p>
            <a:pPr>
              <a:lnSpc>
                <a:spcPct val="200000"/>
              </a:lnSpc>
              <a:buFont typeface="Wingdings" pitchFamily="2" charset="2"/>
              <a:buChar char="Ø"/>
            </a:pPr>
            <a:r>
              <a:rPr lang="en-US" sz="1600" dirty="0" smtClean="0">
                <a:latin typeface="Times New Roman" panose="02020603050405020304" pitchFamily="18" charset="0"/>
                <a:cs typeface="Times New Roman" panose="02020603050405020304" pitchFamily="18" charset="0"/>
              </a:rPr>
              <a:t>ANOVA </a:t>
            </a:r>
            <a:r>
              <a:rPr lang="en-US" sz="1600" dirty="0">
                <a:latin typeface="Times New Roman" panose="02020603050405020304" pitchFamily="18" charset="0"/>
                <a:cs typeface="Times New Roman" panose="02020603050405020304" pitchFamily="18" charset="0"/>
              </a:rPr>
              <a:t>test will be exploited to test the relationship between frequent administration of antibiotics and the resistance from the bacteria</a:t>
            </a:r>
            <a:r>
              <a:rPr lang="en-US" sz="1600" dirty="0" smtClean="0">
                <a:latin typeface="Times New Roman" panose="02020603050405020304" pitchFamily="18" charset="0"/>
                <a:cs typeface="Times New Roman" panose="02020603050405020304" pitchFamily="18" charset="0"/>
              </a:rPr>
              <a:t>.</a:t>
            </a:r>
          </a:p>
          <a:p>
            <a:endParaRPr lang="en-US"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37015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Overview of Data Analysis </a:t>
            </a:r>
            <a:r>
              <a:rPr lang="en-US" b="1" dirty="0" smtClean="0">
                <a:latin typeface="Times New Roman" panose="02020603050405020304" pitchFamily="18" charset="0"/>
                <a:cs typeface="Times New Roman" panose="02020603050405020304" pitchFamily="18" charset="0"/>
              </a:rPr>
              <a:t>Plan…….</a:t>
            </a:r>
            <a:endParaRPr lang="en-US" dirty="0"/>
          </a:p>
        </p:txBody>
      </p:sp>
      <p:sp>
        <p:nvSpPr>
          <p:cNvPr id="3" name="Content Placeholder 2"/>
          <p:cNvSpPr>
            <a:spLocks noGrp="1"/>
          </p:cNvSpPr>
          <p:nvPr>
            <p:ph idx="1"/>
          </p:nvPr>
        </p:nvSpPr>
        <p:spPr/>
        <p:txBody>
          <a:bodyPr>
            <a:normAutofit fontScale="92500" lnSpcReduction="10000"/>
          </a:bodyPr>
          <a:lstStyle/>
          <a:p>
            <a:pPr>
              <a:lnSpc>
                <a:spcPct val="200000"/>
              </a:lnSpc>
              <a:buFont typeface="Wingdings" pitchFamily="2" charset="2"/>
              <a:buChar char="Ø"/>
            </a:pPr>
            <a:r>
              <a:rPr lang="en-US" sz="2000" dirty="0">
                <a:latin typeface="Times New Roman" panose="02020603050405020304" pitchFamily="18" charset="0"/>
                <a:cs typeface="Times New Roman" panose="02020603050405020304" pitchFamily="18" charset="0"/>
              </a:rPr>
              <a:t>95% and above confidence level, the evidence supports the null hypothesis and it is accepted and the research hypothesis is </a:t>
            </a:r>
            <a:r>
              <a:rPr lang="en-US" sz="2000" dirty="0" smtClean="0">
                <a:latin typeface="Times New Roman" panose="02020603050405020304" pitchFamily="18" charset="0"/>
                <a:cs typeface="Times New Roman" panose="02020603050405020304" pitchFamily="18" charset="0"/>
              </a:rPr>
              <a:t>rejected.</a:t>
            </a:r>
          </a:p>
          <a:p>
            <a:pPr>
              <a:lnSpc>
                <a:spcPct val="200000"/>
              </a:lnSpc>
              <a:buFont typeface="Wingdings" pitchFamily="2" charset="2"/>
              <a:buChar char="Ø"/>
            </a:pPr>
            <a:r>
              <a:rPr lang="en-US" sz="2000" dirty="0" smtClean="0">
                <a:latin typeface="Times New Roman" panose="02020603050405020304" pitchFamily="18" charset="0"/>
                <a:cs typeface="Times New Roman" panose="02020603050405020304" pitchFamily="18" charset="0"/>
              </a:rPr>
              <a:t>If </a:t>
            </a:r>
            <a:r>
              <a:rPr lang="en-US" sz="2000" dirty="0">
                <a:latin typeface="Times New Roman" panose="02020603050405020304" pitchFamily="18" charset="0"/>
                <a:cs typeface="Times New Roman" panose="02020603050405020304" pitchFamily="18" charset="0"/>
              </a:rPr>
              <a:t>the significance level is 0.05 or above, the null hypothesis is accepted and the research hypothesis is rejected and vise versa (Turner, 2019</a:t>
            </a:r>
            <a:r>
              <a:rPr lang="en-US" sz="2000" dirty="0" smtClean="0">
                <a:latin typeface="Times New Roman" panose="02020603050405020304" pitchFamily="18" charset="0"/>
                <a:cs typeface="Times New Roman" panose="02020603050405020304" pitchFamily="18" charset="0"/>
              </a:rPr>
              <a:t>).</a:t>
            </a:r>
          </a:p>
          <a:p>
            <a:pPr>
              <a:lnSpc>
                <a:spcPct val="200000"/>
              </a:lnSpc>
              <a:buFont typeface="Wingdings" pitchFamily="2" charset="2"/>
              <a:buChar char="Ø"/>
            </a:pPr>
            <a:r>
              <a:rPr lang="en-US" sz="2000" dirty="0" smtClean="0">
                <a:latin typeface="Times New Roman" panose="02020603050405020304" pitchFamily="18" charset="0"/>
                <a:cs typeface="Times New Roman" panose="02020603050405020304" pitchFamily="18" charset="0"/>
              </a:rPr>
              <a:t>For </a:t>
            </a:r>
            <a:r>
              <a:rPr lang="en-US" sz="2000" dirty="0">
                <a:latin typeface="Times New Roman" panose="02020603050405020304" pitchFamily="18" charset="0"/>
                <a:cs typeface="Times New Roman" panose="02020603050405020304" pitchFamily="18" charset="0"/>
              </a:rPr>
              <a:t>ANOVA test to be effective, there should be normal distribution of sample, independency of samples and equality of variance (Muller, 2013).</a:t>
            </a:r>
          </a:p>
          <a:p>
            <a:endParaRPr lang="en-US" dirty="0"/>
          </a:p>
        </p:txBody>
      </p:sp>
    </p:spTree>
    <p:extLst>
      <p:ext uri="{BB962C8B-B14F-4D97-AF65-F5344CB8AC3E}">
        <p14:creationId xmlns:p14="http://schemas.microsoft.com/office/powerpoint/2010/main" val="16685010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33BEFB5-9082-4B31-8698-5FBA7FDD34E8}"/>
              </a:ext>
            </a:extLst>
          </p:cNvPr>
          <p:cNvSpPr>
            <a:spLocks noGrp="1"/>
          </p:cNvSpPr>
          <p:nvPr>
            <p:ph type="title"/>
          </p:nvPr>
        </p:nvSpPr>
        <p:spPr/>
        <p:txBody>
          <a:bodyPr>
            <a:normAutofit/>
          </a:bodyPr>
          <a:lstStyle/>
          <a:p>
            <a:pPr algn="ctr">
              <a:lnSpc>
                <a:spcPct val="200000"/>
              </a:lnSpc>
            </a:pPr>
            <a:r>
              <a:rPr lang="en-US" sz="1800" b="1" dirty="0">
                <a:latin typeface="Times New Roman" panose="02020603050405020304" pitchFamily="18" charset="0"/>
                <a:cs typeface="Times New Roman" panose="02020603050405020304" pitchFamily="18" charset="0"/>
              </a:rPr>
              <a:t>Ethical Considerations</a:t>
            </a:r>
          </a:p>
        </p:txBody>
      </p:sp>
      <p:sp>
        <p:nvSpPr>
          <p:cNvPr id="3" name="Content Placeholder 2">
            <a:extLst>
              <a:ext uri="{FF2B5EF4-FFF2-40B4-BE49-F238E27FC236}">
                <a16:creationId xmlns:a16="http://schemas.microsoft.com/office/drawing/2014/main" xmlns="" id="{B750BF29-61A5-4B14-8DA5-8F3384C8232B}"/>
              </a:ext>
            </a:extLst>
          </p:cNvPr>
          <p:cNvSpPr>
            <a:spLocks noGrp="1"/>
          </p:cNvSpPr>
          <p:nvPr>
            <p:ph idx="1"/>
          </p:nvPr>
        </p:nvSpPr>
        <p:spPr/>
        <p:txBody>
          <a:bodyPr>
            <a:normAutofit fontScale="92500"/>
          </a:bodyPr>
          <a:lstStyle/>
          <a:p>
            <a:pPr>
              <a:lnSpc>
                <a:spcPct val="200000"/>
              </a:lnSpc>
              <a:buFont typeface="Wingdings" pitchFamily="2" charset="2"/>
              <a:buChar char="Ø"/>
            </a:pPr>
            <a:r>
              <a:rPr lang="en-US" sz="1800" dirty="0">
                <a:latin typeface="Times New Roman" panose="02020603050405020304" pitchFamily="18" charset="0"/>
                <a:cs typeface="Times New Roman" panose="02020603050405020304" pitchFamily="18" charset="0"/>
              </a:rPr>
              <a:t>Gender equality was </a:t>
            </a:r>
            <a:r>
              <a:rPr lang="en-US" sz="1800" dirty="0" smtClean="0">
                <a:latin typeface="Times New Roman" panose="02020603050405020304" pitchFamily="18" charset="0"/>
                <a:cs typeface="Times New Roman" panose="02020603050405020304" pitchFamily="18" charset="0"/>
              </a:rPr>
              <a:t>observed.</a:t>
            </a:r>
          </a:p>
          <a:p>
            <a:pPr>
              <a:lnSpc>
                <a:spcPct val="200000"/>
              </a:lnSpc>
              <a:buFont typeface="Wingdings" pitchFamily="2" charset="2"/>
              <a:buChar char="Ø"/>
            </a:pPr>
            <a:r>
              <a:rPr lang="en-US" sz="1800" dirty="0" smtClean="0">
                <a:latin typeface="Times New Roman" panose="02020603050405020304" pitchFamily="18" charset="0"/>
                <a:cs typeface="Times New Roman" panose="02020603050405020304" pitchFamily="18" charset="0"/>
              </a:rPr>
              <a:t>Free </a:t>
            </a:r>
            <a:r>
              <a:rPr lang="en-US" sz="1800" dirty="0">
                <a:latin typeface="Times New Roman" panose="02020603050405020304" pitchFamily="18" charset="0"/>
                <a:cs typeface="Times New Roman" panose="02020603050405020304" pitchFamily="18" charset="0"/>
              </a:rPr>
              <a:t>of charge participation of the </a:t>
            </a:r>
            <a:r>
              <a:rPr lang="en-US" sz="1800" dirty="0" smtClean="0">
                <a:latin typeface="Times New Roman" panose="02020603050405020304" pitchFamily="18" charset="0"/>
                <a:cs typeface="Times New Roman" panose="02020603050405020304" pitchFamily="18" charset="0"/>
              </a:rPr>
              <a:t>participants.</a:t>
            </a:r>
          </a:p>
          <a:p>
            <a:pPr>
              <a:lnSpc>
                <a:spcPct val="200000"/>
              </a:lnSpc>
              <a:buFont typeface="Wingdings" pitchFamily="2" charset="2"/>
              <a:buChar char="Ø"/>
            </a:pPr>
            <a:r>
              <a:rPr lang="en-US" sz="1800" dirty="0" smtClean="0">
                <a:latin typeface="Times New Roman" panose="02020603050405020304" pitchFamily="18" charset="0"/>
                <a:cs typeface="Times New Roman" panose="02020603050405020304" pitchFamily="18" charset="0"/>
              </a:rPr>
              <a:t>No </a:t>
            </a:r>
            <a:r>
              <a:rPr lang="en-US" sz="1800" dirty="0">
                <a:latin typeface="Times New Roman" panose="02020603050405020304" pitchFamily="18" charset="0"/>
                <a:cs typeface="Times New Roman" panose="02020603050405020304" pitchFamily="18" charset="0"/>
              </a:rPr>
              <a:t>alteration of the research selection and laboratory investigation procedure throughout the </a:t>
            </a:r>
            <a:r>
              <a:rPr lang="en-US" sz="1800" dirty="0" smtClean="0">
                <a:latin typeface="Times New Roman" panose="02020603050405020304" pitchFamily="18" charset="0"/>
                <a:cs typeface="Times New Roman" panose="02020603050405020304" pitchFamily="18" charset="0"/>
              </a:rPr>
              <a:t>project.</a:t>
            </a:r>
          </a:p>
          <a:p>
            <a:pPr>
              <a:lnSpc>
                <a:spcPct val="200000"/>
              </a:lnSpc>
              <a:buFont typeface="Wingdings" pitchFamily="2" charset="2"/>
              <a:buChar char="Ø"/>
            </a:pPr>
            <a:r>
              <a:rPr lang="en-US" sz="1800" dirty="0" smtClean="0">
                <a:latin typeface="Times New Roman" panose="02020603050405020304" pitchFamily="18" charset="0"/>
                <a:cs typeface="Times New Roman" panose="02020603050405020304" pitchFamily="18" charset="0"/>
              </a:rPr>
              <a:t>Adherence </a:t>
            </a:r>
            <a:r>
              <a:rPr lang="en-US" sz="1800" dirty="0">
                <a:latin typeface="Times New Roman" panose="02020603050405020304" pitchFamily="18" charset="0"/>
                <a:cs typeface="Times New Roman" panose="02020603050405020304" pitchFamily="18" charset="0"/>
              </a:rPr>
              <a:t>of the research ethics principles such as frank discussion of the intellectual property and in advance, awareness of the multiple roles and free informed consent must be respected.</a:t>
            </a:r>
          </a:p>
        </p:txBody>
      </p:sp>
    </p:spTree>
    <p:extLst>
      <p:ext uri="{BB962C8B-B14F-4D97-AF65-F5344CB8AC3E}">
        <p14:creationId xmlns:p14="http://schemas.microsoft.com/office/powerpoint/2010/main" val="41944080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33014B9-991D-4B9B-9745-EB7DF52C7C7B}"/>
              </a:ext>
            </a:extLst>
          </p:cNvPr>
          <p:cNvSpPr>
            <a:spLocks noGrp="1"/>
          </p:cNvSpPr>
          <p:nvPr>
            <p:ph type="title"/>
          </p:nvPr>
        </p:nvSpPr>
        <p:spPr/>
        <p:txBody>
          <a:bodyPr>
            <a:normAutofit/>
          </a:bodyPr>
          <a:lstStyle/>
          <a:p>
            <a:pPr algn="ctr"/>
            <a:r>
              <a:rPr lang="en-US" sz="1400" b="1" dirty="0">
                <a:latin typeface="Times New Roman" panose="02020603050405020304" pitchFamily="18" charset="0"/>
                <a:cs typeface="Times New Roman" panose="02020603050405020304" pitchFamily="18" charset="0"/>
              </a:rPr>
              <a:t>Summary and Conclusion</a:t>
            </a:r>
          </a:p>
        </p:txBody>
      </p:sp>
      <p:sp>
        <p:nvSpPr>
          <p:cNvPr id="3" name="Content Placeholder 2">
            <a:extLst>
              <a:ext uri="{FF2B5EF4-FFF2-40B4-BE49-F238E27FC236}">
                <a16:creationId xmlns:a16="http://schemas.microsoft.com/office/drawing/2014/main" xmlns="" id="{B3B3F9B7-C64F-48A8-A628-522312B19FD2}"/>
              </a:ext>
            </a:extLst>
          </p:cNvPr>
          <p:cNvSpPr>
            <a:spLocks noGrp="1"/>
          </p:cNvSpPr>
          <p:nvPr>
            <p:ph idx="1"/>
          </p:nvPr>
        </p:nvSpPr>
        <p:spPr/>
        <p:txBody>
          <a:bodyPr>
            <a:normAutofit fontScale="85000" lnSpcReduction="10000"/>
          </a:bodyPr>
          <a:lstStyle/>
          <a:p>
            <a:pPr>
              <a:lnSpc>
                <a:spcPct val="200000"/>
              </a:lnSpc>
              <a:buFont typeface="Wingdings" pitchFamily="2" charset="2"/>
              <a:buChar char="Ø"/>
            </a:pPr>
            <a:r>
              <a:rPr lang="en-US" sz="1800" dirty="0">
                <a:latin typeface="Times New Roman" panose="02020603050405020304" pitchFamily="18" charset="0"/>
                <a:cs typeface="Times New Roman" panose="02020603050405020304" pitchFamily="18" charset="0"/>
              </a:rPr>
              <a:t>Indeed, it is clear that antibiotic resistance is an emerging concern in the health and public health </a:t>
            </a:r>
            <a:r>
              <a:rPr lang="en-US" sz="1800" dirty="0" smtClean="0">
                <a:latin typeface="Times New Roman" panose="02020603050405020304" pitchFamily="18" charset="0"/>
                <a:cs typeface="Times New Roman" panose="02020603050405020304" pitchFamily="18" charset="0"/>
              </a:rPr>
              <a:t>sectors.</a:t>
            </a:r>
          </a:p>
          <a:p>
            <a:pPr>
              <a:lnSpc>
                <a:spcPct val="200000"/>
              </a:lnSpc>
              <a:buFont typeface="Wingdings" pitchFamily="2" charset="2"/>
              <a:buChar char="Ø"/>
            </a:pPr>
            <a:r>
              <a:rPr lang="en-US" sz="1800" dirty="0" smtClean="0">
                <a:latin typeface="Times New Roman" panose="02020603050405020304" pitchFamily="18" charset="0"/>
                <a:cs typeface="Times New Roman" panose="02020603050405020304" pitchFamily="18" charset="0"/>
              </a:rPr>
              <a:t>The </a:t>
            </a:r>
            <a:r>
              <a:rPr lang="en-US" sz="1800" dirty="0">
                <a:latin typeface="Times New Roman" panose="02020603050405020304" pitchFamily="18" charset="0"/>
                <a:cs typeface="Times New Roman" panose="02020603050405020304" pitchFamily="18" charset="0"/>
              </a:rPr>
              <a:t>major treats to this crisis is evidenced by the current shortage of effective therapies, inadequate successful prevention measures and a presence of only a few antibiotics to curb the spread and treat </a:t>
            </a:r>
            <a:r>
              <a:rPr lang="en-US" sz="1800" dirty="0" smtClean="0">
                <a:latin typeface="Times New Roman" panose="02020603050405020304" pitchFamily="18" charset="0"/>
                <a:cs typeface="Times New Roman" panose="02020603050405020304" pitchFamily="18" charset="0"/>
              </a:rPr>
              <a:t>infections.</a:t>
            </a:r>
          </a:p>
          <a:p>
            <a:pPr>
              <a:lnSpc>
                <a:spcPct val="200000"/>
              </a:lnSpc>
              <a:buFont typeface="Wingdings" pitchFamily="2" charset="2"/>
              <a:buChar char="Ø"/>
            </a:pPr>
            <a:r>
              <a:rPr lang="en-US" sz="1800" dirty="0" smtClean="0">
                <a:latin typeface="Times New Roman" panose="02020603050405020304" pitchFamily="18" charset="0"/>
                <a:cs typeface="Times New Roman" panose="02020603050405020304" pitchFamily="18" charset="0"/>
              </a:rPr>
              <a:t>There </a:t>
            </a:r>
            <a:r>
              <a:rPr lang="en-US" sz="1800" dirty="0">
                <a:latin typeface="Times New Roman" panose="02020603050405020304" pitchFamily="18" charset="0"/>
                <a:cs typeface="Times New Roman" panose="02020603050405020304" pitchFamily="18" charset="0"/>
              </a:rPr>
              <a:t>is need to have an extensive research focusing on the best ways to manage the crisis that is rooted in antibiotic resistance in addition to the application of multidisciplinary efforts in the healthcare systems involving the environmental and agricultural sectors as well.</a:t>
            </a:r>
          </a:p>
        </p:txBody>
      </p:sp>
    </p:spTree>
    <p:extLst>
      <p:ext uri="{BB962C8B-B14F-4D97-AF65-F5344CB8AC3E}">
        <p14:creationId xmlns:p14="http://schemas.microsoft.com/office/powerpoint/2010/main" val="14997584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D6C1310-45C6-4B32-B0F2-1000F06ADA63}"/>
              </a:ext>
            </a:extLst>
          </p:cNvPr>
          <p:cNvSpPr>
            <a:spLocks noGrp="1"/>
          </p:cNvSpPr>
          <p:nvPr>
            <p:ph type="title"/>
          </p:nvPr>
        </p:nvSpPr>
        <p:spPr/>
        <p:txBody>
          <a:bodyPr>
            <a:normAutofit/>
          </a:bodyPr>
          <a:lstStyle/>
          <a:p>
            <a:pPr algn="ctr">
              <a:lnSpc>
                <a:spcPct val="200000"/>
              </a:lnSpc>
            </a:pPr>
            <a:r>
              <a:rPr lang="en-US" sz="2000" b="1" dirty="0">
                <a:latin typeface="Times New Roman" panose="02020603050405020304" pitchFamily="18" charset="0"/>
                <a:cs typeface="Times New Roman" panose="02020603050405020304" pitchFamily="18" charset="0"/>
              </a:rPr>
              <a:t>References</a:t>
            </a:r>
          </a:p>
        </p:txBody>
      </p:sp>
      <p:sp>
        <p:nvSpPr>
          <p:cNvPr id="3" name="Content Placeholder 2">
            <a:extLst>
              <a:ext uri="{FF2B5EF4-FFF2-40B4-BE49-F238E27FC236}">
                <a16:creationId xmlns:a16="http://schemas.microsoft.com/office/drawing/2014/main" xmlns="" id="{7C463E4E-F9F3-4604-8790-2734A56F726C}"/>
              </a:ext>
            </a:extLst>
          </p:cNvPr>
          <p:cNvSpPr>
            <a:spLocks noGrp="1"/>
          </p:cNvSpPr>
          <p:nvPr>
            <p:ph idx="1"/>
          </p:nvPr>
        </p:nvSpPr>
        <p:spPr>
          <a:xfrm>
            <a:off x="-1139867" y="1825624"/>
            <a:ext cx="14392404" cy="9573061"/>
          </a:xfrm>
        </p:spPr>
        <p:txBody>
          <a:bodyPr>
            <a:noAutofit/>
          </a:bodyPr>
          <a:lstStyle/>
          <a:p>
            <a:pPr marL="0" indent="-457200">
              <a:lnSpc>
                <a:spcPct val="200000"/>
              </a:lnSpc>
              <a:buNone/>
            </a:pPr>
            <a:r>
              <a:rPr lang="en-US" sz="1600" dirty="0">
                <a:latin typeface="Times New Roman" panose="02020603050405020304" pitchFamily="18" charset="0"/>
                <a:cs typeface="Times New Roman" panose="02020603050405020304" pitchFamily="18" charset="0"/>
              </a:rPr>
              <a:t>Andersson, D. I., Balaban, N. Q., </a:t>
            </a:r>
            <a:r>
              <a:rPr lang="en-US" sz="1600" dirty="0" err="1">
                <a:latin typeface="Times New Roman" panose="02020603050405020304" pitchFamily="18" charset="0"/>
                <a:cs typeface="Times New Roman" panose="02020603050405020304" pitchFamily="18" charset="0"/>
              </a:rPr>
              <a:t>Baquero</a:t>
            </a:r>
            <a:r>
              <a:rPr lang="en-US" sz="1600" dirty="0">
                <a:latin typeface="Times New Roman" panose="02020603050405020304" pitchFamily="18" charset="0"/>
                <a:cs typeface="Times New Roman" panose="02020603050405020304" pitchFamily="18" charset="0"/>
              </a:rPr>
              <a:t>, F., </a:t>
            </a:r>
            <a:r>
              <a:rPr lang="en-US" sz="1600" dirty="0" err="1">
                <a:latin typeface="Times New Roman" panose="02020603050405020304" pitchFamily="18" charset="0"/>
                <a:cs typeface="Times New Roman" panose="02020603050405020304" pitchFamily="18" charset="0"/>
              </a:rPr>
              <a:t>Courvalin</a:t>
            </a:r>
            <a:r>
              <a:rPr lang="en-US" sz="1600" dirty="0">
                <a:latin typeface="Times New Roman" panose="02020603050405020304" pitchFamily="18" charset="0"/>
                <a:cs typeface="Times New Roman" panose="02020603050405020304" pitchFamily="18" charset="0"/>
              </a:rPr>
              <a:t>, P., Glaser, P., </a:t>
            </a:r>
            <a:r>
              <a:rPr lang="en-US" sz="1600" dirty="0" err="1">
                <a:latin typeface="Times New Roman" panose="02020603050405020304" pitchFamily="18" charset="0"/>
                <a:cs typeface="Times New Roman" panose="02020603050405020304" pitchFamily="18" charset="0"/>
              </a:rPr>
              <a:t>Gophna</a:t>
            </a:r>
            <a:r>
              <a:rPr lang="en-US" sz="1600" dirty="0">
                <a:latin typeface="Times New Roman" panose="02020603050405020304" pitchFamily="18" charset="0"/>
                <a:cs typeface="Times New Roman" panose="02020603050405020304" pitchFamily="18" charset="0"/>
              </a:rPr>
              <a:t>, U., ... &amp; </a:t>
            </a:r>
            <a:r>
              <a:rPr lang="en-US" sz="1600" dirty="0" err="1">
                <a:latin typeface="Times New Roman" panose="02020603050405020304" pitchFamily="18" charset="0"/>
                <a:cs typeface="Times New Roman" panose="02020603050405020304" pitchFamily="18" charset="0"/>
              </a:rPr>
              <a:t>Tønjum</a:t>
            </a:r>
            <a:r>
              <a:rPr lang="en-US" sz="1600" dirty="0">
                <a:latin typeface="Times New Roman" panose="02020603050405020304" pitchFamily="18" charset="0"/>
                <a:cs typeface="Times New Roman" panose="02020603050405020304" pitchFamily="18" charset="0"/>
              </a:rPr>
              <a:t>, T. (2020). Antibiotic resistance: turning evolutionary principles into clinical reality. </a:t>
            </a:r>
            <a:r>
              <a:rPr lang="en-US" sz="1600" i="1" dirty="0">
                <a:latin typeface="Times New Roman" panose="02020603050405020304" pitchFamily="18" charset="0"/>
                <a:cs typeface="Times New Roman" panose="02020603050405020304" pitchFamily="18" charset="0"/>
              </a:rPr>
              <a:t>FEMS Microbiology Reviews</a:t>
            </a:r>
            <a:r>
              <a:rPr lang="en-US" sz="1600" dirty="0">
                <a:latin typeface="Times New Roman" panose="02020603050405020304" pitchFamily="18" charset="0"/>
                <a:cs typeface="Times New Roman" panose="02020603050405020304" pitchFamily="18" charset="0"/>
              </a:rPr>
              <a:t>.</a:t>
            </a:r>
          </a:p>
          <a:p>
            <a:pPr marL="0" indent="-457200">
              <a:lnSpc>
                <a:spcPct val="200000"/>
              </a:lnSpc>
              <a:buNone/>
            </a:pPr>
            <a:r>
              <a:rPr lang="en-US" sz="1600" dirty="0" err="1">
                <a:latin typeface="Times New Roman" panose="02020603050405020304" pitchFamily="18" charset="0"/>
                <a:cs typeface="Times New Roman" panose="02020603050405020304" pitchFamily="18" charset="0"/>
              </a:rPr>
              <a:t>Povolo</a:t>
            </a:r>
            <a:r>
              <a:rPr lang="en-US" sz="1600" dirty="0">
                <a:latin typeface="Times New Roman" panose="02020603050405020304" pitchFamily="18" charset="0"/>
                <a:cs typeface="Times New Roman" panose="02020603050405020304" pitchFamily="18" charset="0"/>
              </a:rPr>
              <a:t>, V. R., &amp; Ackermann, M. (2019). Disseminating antibiotic resistance during treatment. </a:t>
            </a:r>
            <a:r>
              <a:rPr lang="en-US" sz="1600" i="1" dirty="0">
                <a:latin typeface="Times New Roman" panose="02020603050405020304" pitchFamily="18" charset="0"/>
                <a:cs typeface="Times New Roman" panose="02020603050405020304" pitchFamily="18" charset="0"/>
              </a:rPr>
              <a:t>Science</a:t>
            </a:r>
            <a:r>
              <a:rPr lang="en-US" sz="1600" dirty="0">
                <a:latin typeface="Times New Roman" panose="02020603050405020304" pitchFamily="18" charset="0"/>
                <a:cs typeface="Times New Roman" panose="02020603050405020304" pitchFamily="18" charset="0"/>
              </a:rPr>
              <a:t>, </a:t>
            </a:r>
            <a:r>
              <a:rPr lang="en-US" sz="1600" i="1" dirty="0">
                <a:latin typeface="Times New Roman" panose="02020603050405020304" pitchFamily="18" charset="0"/>
                <a:cs typeface="Times New Roman" panose="02020603050405020304" pitchFamily="18" charset="0"/>
              </a:rPr>
              <a:t>364</a:t>
            </a:r>
            <a:r>
              <a:rPr lang="en-US" sz="1600" dirty="0">
                <a:latin typeface="Times New Roman" panose="02020603050405020304" pitchFamily="18" charset="0"/>
                <a:cs typeface="Times New Roman" panose="02020603050405020304" pitchFamily="18" charset="0"/>
              </a:rPr>
              <a:t>(6442), 737-738.</a:t>
            </a:r>
          </a:p>
          <a:p>
            <a:pPr marL="0" indent="-457200">
              <a:lnSpc>
                <a:spcPct val="200000"/>
              </a:lnSpc>
              <a:buNone/>
            </a:pPr>
            <a:r>
              <a:rPr lang="en-US" sz="1600" dirty="0">
                <a:latin typeface="Times New Roman" panose="02020603050405020304" pitchFamily="18" charset="0"/>
                <a:cs typeface="Times New Roman" panose="02020603050405020304" pitchFamily="18" charset="0"/>
              </a:rPr>
              <a:t>Aslam, B., Wang, W., Arshad, I. M., Khurshid, M., Muzammil, S., Rasool, H. M., Nisar, A. M., </a:t>
            </a:r>
            <a:r>
              <a:rPr lang="en-US" sz="1600" dirty="0" err="1">
                <a:latin typeface="Times New Roman" panose="02020603050405020304" pitchFamily="18" charset="0"/>
                <a:cs typeface="Times New Roman" panose="02020603050405020304" pitchFamily="18" charset="0"/>
              </a:rPr>
              <a:t>Alvi</a:t>
            </a:r>
            <a:r>
              <a:rPr lang="en-US" sz="1600" dirty="0">
                <a:latin typeface="Times New Roman" panose="02020603050405020304" pitchFamily="18" charset="0"/>
                <a:cs typeface="Times New Roman" panose="02020603050405020304" pitchFamily="18" charset="0"/>
              </a:rPr>
              <a:t>, F. R., Aslam, A. M., Qamar, U. M., Salamat, F. K. M., &amp; Baloch, Z. (2018).Antibiotic Resistance: A Rundown of a Global Crisis. </a:t>
            </a:r>
            <a:r>
              <a:rPr lang="en-US" sz="1600" i="1" dirty="0">
                <a:latin typeface="Times New Roman" panose="02020603050405020304" pitchFamily="18" charset="0"/>
                <a:cs typeface="Times New Roman" panose="02020603050405020304" pitchFamily="18" charset="0"/>
              </a:rPr>
              <a:t>Infection and Drug Resistance</a:t>
            </a:r>
            <a:r>
              <a:rPr lang="en-US" sz="1600" dirty="0">
                <a:latin typeface="Times New Roman" panose="02020603050405020304" pitchFamily="18" charset="0"/>
                <a:cs typeface="Times New Roman" panose="02020603050405020304" pitchFamily="18" charset="0"/>
              </a:rPr>
              <a:t>, 11: 1645-1658 </a:t>
            </a:r>
          </a:p>
          <a:p>
            <a:pPr marL="0" indent="-457200">
              <a:lnSpc>
                <a:spcPct val="200000"/>
              </a:lnSpc>
              <a:buNone/>
            </a:pPr>
            <a:r>
              <a:rPr lang="en-US" sz="1600" dirty="0">
                <a:latin typeface="Times New Roman" panose="02020603050405020304" pitchFamily="18" charset="0"/>
                <a:cs typeface="Times New Roman" panose="02020603050405020304" pitchFamily="18" charset="0"/>
              </a:rPr>
              <a:t>Centers for Disease Control and Prevention (CDC) (2020). </a:t>
            </a:r>
            <a:r>
              <a:rPr lang="en-US" sz="1600" i="1" dirty="0">
                <a:latin typeface="Times New Roman" panose="02020603050405020304" pitchFamily="18" charset="0"/>
                <a:cs typeface="Times New Roman" panose="02020603050405020304" pitchFamily="18" charset="0"/>
              </a:rPr>
              <a:t>Antibiotic Resistance Threats in the United States, 2019</a:t>
            </a:r>
            <a:r>
              <a:rPr lang="en-US" sz="1600" dirty="0">
                <a:latin typeface="Times New Roman" panose="02020603050405020304" pitchFamily="18" charset="0"/>
                <a:cs typeface="Times New Roman" panose="02020603050405020304" pitchFamily="18" charset="0"/>
              </a:rPr>
              <a:t>. 2019 AR Threats Report. Retrieved from </a:t>
            </a:r>
            <a:r>
              <a:rPr lang="en-US" sz="1600" u="sng" dirty="0">
                <a:latin typeface="Times New Roman" panose="02020603050405020304" pitchFamily="18" charset="0"/>
                <a:cs typeface="Times New Roman" panose="02020603050405020304" pitchFamily="18" charset="0"/>
                <a:hlinkClick r:id="rId2"/>
              </a:rPr>
              <a:t>https://www.cdc.gov/drugresistance/biggest-threats.html</a:t>
            </a:r>
            <a:r>
              <a:rPr lang="en-US" sz="1600" dirty="0">
                <a:latin typeface="Times New Roman" panose="02020603050405020304" pitchFamily="18" charset="0"/>
                <a:cs typeface="Times New Roman" panose="02020603050405020304" pitchFamily="18" charset="0"/>
              </a:rPr>
              <a:t>  </a:t>
            </a:r>
          </a:p>
          <a:p>
            <a:pPr marL="0" indent="-457200">
              <a:lnSpc>
                <a:spcPct val="200000"/>
              </a:lnSpc>
              <a:buNone/>
            </a:pPr>
            <a:r>
              <a:rPr lang="en-US" sz="1600" dirty="0" err="1">
                <a:latin typeface="Times New Roman" panose="02020603050405020304" pitchFamily="18" charset="0"/>
                <a:cs typeface="Times New Roman" panose="02020603050405020304" pitchFamily="18" charset="0"/>
              </a:rPr>
              <a:t>Frieri</a:t>
            </a:r>
            <a:r>
              <a:rPr lang="en-US" sz="1600" dirty="0">
                <a:latin typeface="Times New Roman" panose="02020603050405020304" pitchFamily="18" charset="0"/>
                <a:cs typeface="Times New Roman" panose="02020603050405020304" pitchFamily="18" charset="0"/>
              </a:rPr>
              <a:t>, M., Kumar, K., &amp; Boutin, A. (2016). Antibiotic Resistance. </a:t>
            </a:r>
            <a:r>
              <a:rPr lang="en-US" sz="1600" i="1" dirty="0">
                <a:latin typeface="Times New Roman" panose="02020603050405020304" pitchFamily="18" charset="0"/>
                <a:cs typeface="Times New Roman" panose="02020603050405020304" pitchFamily="18" charset="0"/>
              </a:rPr>
              <a:t>Journal of Infection and Public Health</a:t>
            </a:r>
            <a:r>
              <a:rPr lang="en-US" sz="1600" dirty="0">
                <a:latin typeface="Times New Roman" panose="02020603050405020304" pitchFamily="18" charset="0"/>
                <a:cs typeface="Times New Roman" panose="02020603050405020304" pitchFamily="18" charset="0"/>
              </a:rPr>
              <a:t>, 10(4): 369-378 </a:t>
            </a:r>
          </a:p>
          <a:p>
            <a:pPr marL="0" indent="-457200">
              <a:lnSpc>
                <a:spcPct val="200000"/>
              </a:lnSpc>
              <a:buNone/>
            </a:pPr>
            <a:r>
              <a:rPr lang="en-US" sz="1600" dirty="0">
                <a:latin typeface="Times New Roman" panose="02020603050405020304" pitchFamily="18" charset="0"/>
                <a:cs typeface="Times New Roman" panose="02020603050405020304" pitchFamily="18" charset="0"/>
              </a:rPr>
              <a:t>Laws, M., Shaaban, A., &amp; Rahman, M. K. (2019). Antibiotic Resistance Breakers: Current Approaches and Future Directions. </a:t>
            </a:r>
            <a:r>
              <a:rPr lang="en-US" sz="1600" i="1" dirty="0">
                <a:latin typeface="Times New Roman" panose="02020603050405020304" pitchFamily="18" charset="0"/>
                <a:cs typeface="Times New Roman" panose="02020603050405020304" pitchFamily="18" charset="0"/>
              </a:rPr>
              <a:t>FEMS Microbiology Reviews</a:t>
            </a:r>
            <a:r>
              <a:rPr lang="en-US" sz="1600" dirty="0">
                <a:latin typeface="Times New Roman" panose="02020603050405020304" pitchFamily="18" charset="0"/>
                <a:cs typeface="Times New Roman" panose="02020603050405020304" pitchFamily="18" charset="0"/>
              </a:rPr>
              <a:t>, 43(5): 490-516</a:t>
            </a:r>
          </a:p>
          <a:p>
            <a:pPr marL="0" indent="-457200">
              <a:lnSpc>
                <a:spcPct val="200000"/>
              </a:lnSpc>
              <a:buNone/>
            </a:pPr>
            <a:r>
              <a:rPr lang="en-US" sz="1600" dirty="0">
                <a:latin typeface="Times New Roman" panose="02020603050405020304" pitchFamily="18" charset="0"/>
                <a:cs typeface="Times New Roman" panose="02020603050405020304" pitchFamily="18" charset="0"/>
              </a:rPr>
              <a:t>Richardson, L. A. (2017). Understanding and Overcoming Antibiotic Resistance. </a:t>
            </a:r>
            <a:r>
              <a:rPr lang="en-US" sz="1600" i="1" dirty="0" err="1">
                <a:latin typeface="Times New Roman" panose="02020603050405020304" pitchFamily="18" charset="0"/>
                <a:cs typeface="Times New Roman" panose="02020603050405020304" pitchFamily="18" charset="0"/>
              </a:rPr>
              <a:t>PLoS</a:t>
            </a:r>
            <a:r>
              <a:rPr lang="en-US" sz="1600" i="1" dirty="0">
                <a:latin typeface="Times New Roman" panose="02020603050405020304" pitchFamily="18" charset="0"/>
                <a:cs typeface="Times New Roman" panose="02020603050405020304" pitchFamily="18" charset="0"/>
              </a:rPr>
              <a:t> Biol</a:t>
            </a:r>
            <a:r>
              <a:rPr lang="en-US" sz="1600" dirty="0">
                <a:latin typeface="Times New Roman" panose="02020603050405020304" pitchFamily="18" charset="0"/>
                <a:cs typeface="Times New Roman" panose="02020603050405020304" pitchFamily="18" charset="0"/>
              </a:rPr>
              <a:t>, 15(8):e2003775 </a:t>
            </a:r>
          </a:p>
          <a:p>
            <a:pPr marL="0" indent="-457200">
              <a:lnSpc>
                <a:spcPct val="200000"/>
              </a:lnSpc>
              <a:buNone/>
            </a:pPr>
            <a:r>
              <a:rPr lang="en-US" sz="1600" dirty="0">
                <a:latin typeface="Times New Roman" panose="02020603050405020304" pitchFamily="18" charset="0"/>
                <a:cs typeface="Times New Roman" panose="02020603050405020304" pitchFamily="18" charset="0"/>
              </a:rPr>
              <a:t>Solomon, L. S. &amp; Oliver, B. K. (2014). Antibiotic Resistance Threats in the United States: Stepping Back from the Brink. </a:t>
            </a:r>
            <a:r>
              <a:rPr lang="en-US" sz="1600" i="1" dirty="0">
                <a:latin typeface="Times New Roman" panose="02020603050405020304" pitchFamily="18" charset="0"/>
                <a:cs typeface="Times New Roman" panose="02020603050405020304" pitchFamily="18" charset="0"/>
              </a:rPr>
              <a:t>Am Fam Physician</a:t>
            </a:r>
            <a:r>
              <a:rPr lang="en-US" sz="1600" dirty="0">
                <a:latin typeface="Times New Roman" panose="02020603050405020304" pitchFamily="18" charset="0"/>
                <a:cs typeface="Times New Roman" panose="02020603050405020304" pitchFamily="18" charset="0"/>
              </a:rPr>
              <a:t>, 89(12): 938-941</a:t>
            </a:r>
          </a:p>
          <a:p>
            <a:pPr marL="0" indent="-457200">
              <a:lnSpc>
                <a:spcPct val="200000"/>
              </a:lnSpc>
              <a:buNone/>
            </a:pPr>
            <a:r>
              <a:rPr lang="en-US" sz="1600" dirty="0">
                <a:latin typeface="Times New Roman" panose="02020603050405020304" pitchFamily="18" charset="0"/>
                <a:cs typeface="Times New Roman" panose="02020603050405020304" pitchFamily="18" charset="0"/>
              </a:rPr>
              <a:t>Ventola, L. C. (2015). The Antibiotic Resistance Crisis. Part 1: Causes and Threats. </a:t>
            </a:r>
            <a:r>
              <a:rPr lang="en-US" sz="1600" i="1" dirty="0">
                <a:latin typeface="Times New Roman" panose="02020603050405020304" pitchFamily="18" charset="0"/>
                <a:cs typeface="Times New Roman" panose="02020603050405020304" pitchFamily="18" charset="0"/>
              </a:rPr>
              <a:t>Pharmacy and Therapeutics</a:t>
            </a:r>
            <a:r>
              <a:rPr lang="en-US" sz="1600" dirty="0">
                <a:latin typeface="Times New Roman" panose="02020603050405020304" pitchFamily="18" charset="0"/>
                <a:cs typeface="Times New Roman" panose="02020603050405020304" pitchFamily="18" charset="0"/>
              </a:rPr>
              <a:t>, 40(4): 277-283 </a:t>
            </a:r>
          </a:p>
          <a:p>
            <a:pPr marL="0" indent="-457200">
              <a:lnSpc>
                <a:spcPct val="200000"/>
              </a:lnSpc>
              <a:buNone/>
            </a:pPr>
            <a:endParaRPr lang="en-US"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1435346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Austin</Template>
  <TotalTime>400</TotalTime>
  <Words>2348</Words>
  <Application>Microsoft Office PowerPoint</Application>
  <PresentationFormat>Custom</PresentationFormat>
  <Paragraphs>121</Paragraphs>
  <Slides>17</Slides>
  <Notes>13</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Austin</vt:lpstr>
      <vt:lpstr>Research Proposal Project Name   Date </vt:lpstr>
      <vt:lpstr>Introduction</vt:lpstr>
      <vt:lpstr>Research Questions and Hypothesis</vt:lpstr>
      <vt:lpstr>Significance to Nursing</vt:lpstr>
      <vt:lpstr>Literature Review Overview</vt:lpstr>
      <vt:lpstr>Literature Review Overview….</vt:lpstr>
      <vt:lpstr>Threats </vt:lpstr>
      <vt:lpstr>Future Directions</vt:lpstr>
      <vt:lpstr>Summary of Design and Methodology</vt:lpstr>
      <vt:lpstr>Sample Procedures</vt:lpstr>
      <vt:lpstr>Sample Procedures…….</vt:lpstr>
      <vt:lpstr>Method of Data Collection</vt:lpstr>
      <vt:lpstr>Overview of Data Analysis Plan</vt:lpstr>
      <vt:lpstr>Overview of Data Analysis Plan…….</vt:lpstr>
      <vt:lpstr>Ethical Considerations</vt:lpstr>
      <vt:lpstr>Summary and Conclusion</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Research Proposal Project</dc:title>
  <dc:creator>Gabriel Omunyalo</dc:creator>
  <cp:lastModifiedBy>hp</cp:lastModifiedBy>
  <cp:revision>44</cp:revision>
  <dcterms:created xsi:type="dcterms:W3CDTF">2020-05-03T08:47:14Z</dcterms:created>
  <dcterms:modified xsi:type="dcterms:W3CDTF">2020-05-03T16:16:07Z</dcterms:modified>
</cp:coreProperties>
</file>